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567" r:id="rId3"/>
    <p:sldId id="619" r:id="rId5"/>
    <p:sldId id="621" r:id="rId6"/>
    <p:sldId id="622" r:id="rId7"/>
    <p:sldId id="623" r:id="rId8"/>
    <p:sldId id="668" r:id="rId9"/>
    <p:sldId id="669" r:id="rId10"/>
    <p:sldId id="624" r:id="rId11"/>
    <p:sldId id="625" r:id="rId12"/>
    <p:sldId id="626" r:id="rId13"/>
    <p:sldId id="666" r:id="rId14"/>
    <p:sldId id="336" r:id="rId15"/>
    <p:sldId id="628" r:id="rId16"/>
    <p:sldId id="638" r:id="rId17"/>
    <p:sldId id="643" r:id="rId18"/>
    <p:sldId id="641" r:id="rId19"/>
    <p:sldId id="640" r:id="rId20"/>
    <p:sldId id="642" r:id="rId21"/>
    <p:sldId id="644" r:id="rId22"/>
    <p:sldId id="673" r:id="rId23"/>
    <p:sldId id="635" r:id="rId24"/>
    <p:sldId id="636" r:id="rId25"/>
    <p:sldId id="637" r:id="rId26"/>
    <p:sldId id="646" r:id="rId27"/>
    <p:sldId id="630" r:id="rId28"/>
    <p:sldId id="631" r:id="rId29"/>
    <p:sldId id="632" r:id="rId30"/>
    <p:sldId id="633" r:id="rId31"/>
    <p:sldId id="645" r:id="rId32"/>
    <p:sldId id="647" r:id="rId33"/>
    <p:sldId id="648" r:id="rId34"/>
    <p:sldId id="650" r:id="rId35"/>
    <p:sldId id="651" r:id="rId36"/>
    <p:sldId id="670" r:id="rId37"/>
    <p:sldId id="671" r:id="rId38"/>
    <p:sldId id="672" r:id="rId39"/>
    <p:sldId id="653" r:id="rId40"/>
    <p:sldId id="620" r:id="rId41"/>
    <p:sldId id="652" r:id="rId42"/>
    <p:sldId id="656" r:id="rId43"/>
    <p:sldId id="657" r:id="rId44"/>
    <p:sldId id="665" r:id="rId45"/>
    <p:sldId id="660" r:id="rId46"/>
    <p:sldId id="662" r:id="rId47"/>
    <p:sldId id="663" r:id="rId48"/>
    <p:sldId id="664" r:id="rId49"/>
    <p:sldId id="313" r:id="rId50"/>
    <p:sldId id="676" r:id="rId5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60000"/>
    <a:srgbClr val="6F179F"/>
    <a:srgbClr val="007BC0"/>
    <a:srgbClr val="E6E6E6"/>
    <a:srgbClr val="FBFBFB"/>
    <a:srgbClr val="FFFFFF"/>
    <a:srgbClr val="CC0000"/>
    <a:srgbClr val="DE000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62" autoAdjust="0"/>
    <p:restoredTop sz="93850" autoAdjust="0"/>
  </p:normalViewPr>
  <p:slideViewPr>
    <p:cSldViewPr snapToGrid="0">
      <p:cViewPr varScale="1">
        <p:scale>
          <a:sx n="95" d="100"/>
          <a:sy n="95" d="100"/>
        </p:scale>
        <p:origin x="396" y="42"/>
      </p:cViewPr>
      <p:guideLst>
        <p:guide orient="horz" pos="2103"/>
        <p:guide pos="2880"/>
      </p:guideLst>
    </p:cSldViewPr>
  </p:slideViewPr>
  <p:outlineViewPr>
    <p:cViewPr>
      <p:scale>
        <a:sx n="33" d="100"/>
        <a:sy n="33" d="100"/>
      </p:scale>
      <p:origin x="0" y="-81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47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7.wmf"/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12.vml.rels><?xml version="1.0" encoding="UTF-8" standalone="yes"?>
<Relationships xmlns="http://schemas.openxmlformats.org/package/2006/relationships"><Relationship Id="rId5" Type="http://schemas.openxmlformats.org/officeDocument/2006/relationships/image" Target="../media/image114.wmf"/><Relationship Id="rId4" Type="http://schemas.openxmlformats.org/officeDocument/2006/relationships/image" Target="../media/image122.wmf"/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emf"/></Relationships>
</file>

<file path=ppt/drawings/_rels/vmlDrawing13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4.wmf"/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image" Target="../media/image124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2.emf"/><Relationship Id="rId8" Type="http://schemas.openxmlformats.org/officeDocument/2006/relationships/image" Target="../media/image21.emf"/><Relationship Id="rId7" Type="http://schemas.openxmlformats.org/officeDocument/2006/relationships/image" Target="../media/image20.emf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2" Type="http://schemas.openxmlformats.org/officeDocument/2006/relationships/image" Target="../media/image25.emf"/><Relationship Id="rId11" Type="http://schemas.openxmlformats.org/officeDocument/2006/relationships/image" Target="../media/image24.emf"/><Relationship Id="rId10" Type="http://schemas.openxmlformats.org/officeDocument/2006/relationships/image" Target="../media/image23.e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9" Type="http://schemas.openxmlformats.org/officeDocument/2006/relationships/image" Target="../media/image59.emf"/><Relationship Id="rId8" Type="http://schemas.openxmlformats.org/officeDocument/2006/relationships/image" Target="../media/image58.emf"/><Relationship Id="rId7" Type="http://schemas.openxmlformats.org/officeDocument/2006/relationships/image" Target="../media/image57.emf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4" Type="http://schemas.openxmlformats.org/officeDocument/2006/relationships/image" Target="../media/image64.emf"/><Relationship Id="rId13" Type="http://schemas.openxmlformats.org/officeDocument/2006/relationships/image" Target="../media/image63.emf"/><Relationship Id="rId12" Type="http://schemas.openxmlformats.org/officeDocument/2006/relationships/image" Target="../media/image62.emf"/><Relationship Id="rId11" Type="http://schemas.openxmlformats.org/officeDocument/2006/relationships/image" Target="../media/image61.emf"/><Relationship Id="rId10" Type="http://schemas.openxmlformats.org/officeDocument/2006/relationships/image" Target="../media/image60.emf"/><Relationship Id="rId1" Type="http://schemas.openxmlformats.org/officeDocument/2006/relationships/image" Target="../media/image49.wmf"/></Relationships>
</file>

<file path=ppt/drawings/_rels/vmlDrawing8.vml.rels><?xml version="1.0" encoding="UTF-8" standalone="yes"?>
<Relationships xmlns="http://schemas.openxmlformats.org/package/2006/relationships"><Relationship Id="rId7" Type="http://schemas.openxmlformats.org/officeDocument/2006/relationships/image" Target="../media/image87.e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2.emf"/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9.vml.rels><?xml version="1.0" encoding="UTF-8" standalone="yes"?>
<Relationships xmlns="http://schemas.openxmlformats.org/package/2006/relationships"><Relationship Id="rId9" Type="http://schemas.openxmlformats.org/officeDocument/2006/relationships/image" Target="../media/image99.emf"/><Relationship Id="rId8" Type="http://schemas.openxmlformats.org/officeDocument/2006/relationships/image" Target="../media/image98.emf"/><Relationship Id="rId7" Type="http://schemas.openxmlformats.org/officeDocument/2006/relationships/image" Target="../media/image97.emf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Relationship Id="rId3" Type="http://schemas.openxmlformats.org/officeDocument/2006/relationships/image" Target="../media/image91.wmf"/><Relationship Id="rId2" Type="http://schemas.openxmlformats.org/officeDocument/2006/relationships/image" Target="../media/image90.emf"/><Relationship Id="rId1" Type="http://schemas.openxmlformats.org/officeDocument/2006/relationships/image" Target="../media/image8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03953-4C5F-4675-BDEC-5610A4AE67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99CBC-EEB0-4A87-A00F-7B2CC3F9BB1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BB67EC-4C91-411B-B0EA-85C36B14FE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99CBC-EEB0-4A87-A00F-7B2CC3F9BB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 smtClean="0">
                <a:sym typeface="Symbol" panose="05050102010706020507" pitchFamily="18" charset="2"/>
              </a:rPr>
              <a:t></a:t>
            </a:r>
            <a:r>
              <a:rPr lang="en-US" altLang="zh-CN" sz="1200" b="1" dirty="0" smtClean="0">
                <a:sym typeface="Symbol" panose="05050102010706020507" pitchFamily="18" charset="2"/>
              </a:rPr>
              <a:t>--</a:t>
            </a:r>
            <a:r>
              <a:rPr lang="zh-CN" altLang="en-US" sz="1200" b="1" dirty="0" smtClean="0">
                <a:sym typeface="Symbol" panose="05050102010706020507" pitchFamily="18" charset="2"/>
              </a:rPr>
              <a:t>大写</a:t>
            </a:r>
            <a:r>
              <a:rPr lang="en-US" altLang="zh-CN" sz="1200" b="1" dirty="0" smtClean="0">
                <a:sym typeface="Symbol" panose="05050102010706020507" pitchFamily="18" charset="2"/>
              </a:rPr>
              <a:t>gamma</a:t>
            </a:r>
            <a:r>
              <a:rPr lang="zh-CN" altLang="en-US" sz="1200" b="1" dirty="0" smtClean="0">
                <a:sym typeface="Symbol" panose="05050102010706020507" pitchFamily="18" charset="2"/>
              </a:rPr>
              <a:t>； </a:t>
            </a:r>
            <a:r>
              <a:rPr lang="en-US" altLang="zh-CN" sz="1200" b="1" dirty="0" smtClean="0">
                <a:sym typeface="Symbol" panose="05050102010706020507" pitchFamily="18" charset="2"/>
              </a:rPr>
              <a:t>---</a:t>
            </a:r>
            <a:r>
              <a:rPr lang="zh-CN" altLang="en-US" sz="1200" b="1" dirty="0" smtClean="0">
                <a:sym typeface="Symbol" panose="05050102010706020507" pitchFamily="18" charset="2"/>
              </a:rPr>
              <a:t>小写</a:t>
            </a:r>
            <a:r>
              <a:rPr lang="en-US" altLang="zh-CN" sz="1200" b="1" dirty="0" smtClean="0">
                <a:sym typeface="Symbol" panose="05050102010706020507" pitchFamily="18" charset="2"/>
              </a:rPr>
              <a:t>Tau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99CBC-EEB0-4A87-A00F-7B2CC3F9BB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99CBC-EEB0-4A87-A00F-7B2CC3F9BB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177CA-9CB8-43A9-8603-90FDA233D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09B4-7C99-4597-84FD-854DFC05A2C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AC8DE-9D93-46B0-945A-F0E5CED4E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3407-FB55-48C1-91B6-70EF5210B5F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AC8DE-9D93-46B0-945A-F0E5CED4E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11F5-C7A7-4000-AAB2-77A711AC75C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AC8DE-9D93-46B0-945A-F0E5CED4E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27" name="组合 2"/>
          <p:cNvGrpSpPr/>
          <p:nvPr/>
        </p:nvGrpSpPr>
        <p:grpSpPr bwMode="auto">
          <a:xfrm>
            <a:off x="0" y="632416"/>
            <a:ext cx="8569651" cy="53956"/>
            <a:chOff x="8792" y="933034"/>
            <a:chExt cx="8241641" cy="48388"/>
          </a:xfrm>
          <a:solidFill>
            <a:schemeClr val="accent4">
              <a:lumMod val="75000"/>
            </a:schemeClr>
          </a:solidFill>
        </p:grpSpPr>
        <p:cxnSp>
          <p:nvCxnSpPr>
            <p:cNvPr id="28" name="直接连接符 27"/>
            <p:cNvCxnSpPr/>
            <p:nvPr/>
          </p:nvCxnSpPr>
          <p:spPr>
            <a:xfrm>
              <a:off x="10380" y="981422"/>
              <a:ext cx="8240053" cy="0"/>
            </a:xfrm>
            <a:prstGeom prst="line">
              <a:avLst/>
            </a:prstGeom>
            <a:grpFill/>
            <a:ln w="6350">
              <a:solidFill>
                <a:schemeClr val="accent4">
                  <a:lumMod val="75000"/>
                </a:schemeClr>
              </a:solidFill>
              <a:headEnd type="none" w="med" len="med"/>
              <a:tailEnd type="none" w="lg" len="lg"/>
            </a:ln>
            <a:effectLst>
              <a:outerShdw blurRad="12700" dir="5400000" algn="t" rotWithShape="0">
                <a:srgbClr val="C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>
              <a:off x="8792" y="933034"/>
              <a:ext cx="435002" cy="45266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灯片编号占位符 3"/>
          <p:cNvSpPr txBox="1"/>
          <p:nvPr/>
        </p:nvSpPr>
        <p:spPr>
          <a:xfrm>
            <a:off x="8238583" y="520896"/>
            <a:ext cx="662803" cy="323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8AC8DE-9D93-46B0-945A-F0E5CED4E6F5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fld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AEA82-ABE4-4DCA-80E5-FCDE697E4DF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AC8DE-9D93-46B0-945A-F0E5CED4E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648EF-83B4-4CC4-ACC0-D5D726B7B868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AC8DE-9D93-46B0-945A-F0E5CED4E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6240-84B3-409C-84A0-C0448CBFF5D0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AC8DE-9D93-46B0-945A-F0E5CED4E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0F7CF-70F5-4474-B528-9597BA2F84BB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AC8DE-9D93-46B0-945A-F0E5CED4E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7968-541A-4730-A267-46B8340FDAC5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AC8DE-9D93-46B0-945A-F0E5CED4E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A962-4649-4324-8234-7FFF2BA3FF9C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AC8DE-9D93-46B0-945A-F0E5CED4E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BFEA1-BE8D-43F0-A6A9-FFCD040FC0E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AC8DE-9D93-46B0-945A-F0E5CED4E6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BD33D-F32C-49DE-B3CB-101F3F4CF73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AC8DE-9D93-46B0-945A-F0E5CED4E6F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wmf"/><Relationship Id="rId3" Type="http://schemas.openxmlformats.org/officeDocument/2006/relationships/oleObject" Target="../embeddings/oleObject19.bin"/><Relationship Id="rId2" Type="http://schemas.openxmlformats.org/officeDocument/2006/relationships/image" Target="../media/image33.wmf"/><Relationship Id="rId1" Type="http://schemas.openxmlformats.org/officeDocument/2006/relationships/oleObject" Target="../embeddings/oleObject18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e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35.emf"/><Relationship Id="rId10" Type="http://schemas.openxmlformats.org/officeDocument/2006/relationships/vmlDrawing" Target="../drawings/vmlDrawing5.vml"/><Relationship Id="rId1" Type="http://schemas.openxmlformats.org/officeDocument/2006/relationships/oleObject" Target="../embeddings/oleObject20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42.xml"/><Relationship Id="rId12" Type="http://schemas.openxmlformats.org/officeDocument/2006/relationships/image" Target="../media/image11.png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tags" Target="../tags/tag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e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41.wmf"/><Relationship Id="rId1" Type="http://schemas.openxmlformats.org/officeDocument/2006/relationships/oleObject" Target="../embeddings/oleObject2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57.xml"/><Relationship Id="rId15" Type="http://schemas.openxmlformats.org/officeDocument/2006/relationships/image" Target="../media/image11.png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tags" Target="../tags/tag43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wmf"/><Relationship Id="rId8" Type="http://schemas.openxmlformats.org/officeDocument/2006/relationships/oleObject" Target="../embeddings/oleObject26.bin"/><Relationship Id="rId7" Type="http://schemas.openxmlformats.org/officeDocument/2006/relationships/image" Target="../media/image52.wmf"/><Relationship Id="rId6" Type="http://schemas.openxmlformats.org/officeDocument/2006/relationships/oleObject" Target="../embeddings/oleObject25.bin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4" Type="http://schemas.openxmlformats.org/officeDocument/2006/relationships/notesSlide" Target="../notesSlides/notesSlide3.xml"/><Relationship Id="rId33" Type="http://schemas.openxmlformats.org/officeDocument/2006/relationships/vmlDrawing" Target="../drawings/vmlDrawing7.vml"/><Relationship Id="rId32" Type="http://schemas.openxmlformats.org/officeDocument/2006/relationships/slideLayout" Target="../slideLayouts/slideLayout2.xml"/><Relationship Id="rId31" Type="http://schemas.openxmlformats.org/officeDocument/2006/relationships/image" Target="../media/image64.emf"/><Relationship Id="rId30" Type="http://schemas.openxmlformats.org/officeDocument/2006/relationships/oleObject" Target="../embeddings/oleObject37.bin"/><Relationship Id="rId3" Type="http://schemas.openxmlformats.org/officeDocument/2006/relationships/image" Target="../media/image49.wmf"/><Relationship Id="rId29" Type="http://schemas.openxmlformats.org/officeDocument/2006/relationships/image" Target="../media/image63.emf"/><Relationship Id="rId28" Type="http://schemas.openxmlformats.org/officeDocument/2006/relationships/oleObject" Target="../embeddings/oleObject36.bin"/><Relationship Id="rId27" Type="http://schemas.openxmlformats.org/officeDocument/2006/relationships/image" Target="../media/image62.emf"/><Relationship Id="rId26" Type="http://schemas.openxmlformats.org/officeDocument/2006/relationships/oleObject" Target="../embeddings/oleObject35.bin"/><Relationship Id="rId25" Type="http://schemas.openxmlformats.org/officeDocument/2006/relationships/image" Target="../media/image61.emf"/><Relationship Id="rId24" Type="http://schemas.openxmlformats.org/officeDocument/2006/relationships/oleObject" Target="../embeddings/oleObject34.bin"/><Relationship Id="rId23" Type="http://schemas.openxmlformats.org/officeDocument/2006/relationships/image" Target="../media/image60.emf"/><Relationship Id="rId22" Type="http://schemas.openxmlformats.org/officeDocument/2006/relationships/oleObject" Target="../embeddings/oleObject33.bin"/><Relationship Id="rId21" Type="http://schemas.openxmlformats.org/officeDocument/2006/relationships/image" Target="../media/image59.emf"/><Relationship Id="rId20" Type="http://schemas.openxmlformats.org/officeDocument/2006/relationships/oleObject" Target="../embeddings/oleObject32.bin"/><Relationship Id="rId2" Type="http://schemas.openxmlformats.org/officeDocument/2006/relationships/oleObject" Target="../embeddings/oleObject24.bin"/><Relationship Id="rId19" Type="http://schemas.openxmlformats.org/officeDocument/2006/relationships/image" Target="../media/image58.emf"/><Relationship Id="rId18" Type="http://schemas.openxmlformats.org/officeDocument/2006/relationships/oleObject" Target="../embeddings/oleObject31.bin"/><Relationship Id="rId17" Type="http://schemas.openxmlformats.org/officeDocument/2006/relationships/image" Target="../media/image57.emf"/><Relationship Id="rId16" Type="http://schemas.openxmlformats.org/officeDocument/2006/relationships/oleObject" Target="../embeddings/oleObject30.bin"/><Relationship Id="rId15" Type="http://schemas.openxmlformats.org/officeDocument/2006/relationships/image" Target="../media/image56.emf"/><Relationship Id="rId14" Type="http://schemas.openxmlformats.org/officeDocument/2006/relationships/oleObject" Target="../embeddings/oleObject29.bin"/><Relationship Id="rId13" Type="http://schemas.openxmlformats.org/officeDocument/2006/relationships/image" Target="../media/image55.emf"/><Relationship Id="rId12" Type="http://schemas.openxmlformats.org/officeDocument/2006/relationships/oleObject" Target="../embeddings/oleObject28.bin"/><Relationship Id="rId11" Type="http://schemas.openxmlformats.org/officeDocument/2006/relationships/image" Target="../media/image54.emf"/><Relationship Id="rId10" Type="http://schemas.openxmlformats.org/officeDocument/2006/relationships/oleObject" Target="../embeddings/oleObject27.bin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jpe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png"/><Relationship Id="rId8" Type="http://schemas.openxmlformats.org/officeDocument/2006/relationships/image" Target="../media/image82.emf"/><Relationship Id="rId7" Type="http://schemas.openxmlformats.org/officeDocument/2006/relationships/oleObject" Target="../embeddings/oleObject41.bin"/><Relationship Id="rId6" Type="http://schemas.openxmlformats.org/officeDocument/2006/relationships/image" Target="../media/image81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80.emf"/><Relationship Id="rId3" Type="http://schemas.openxmlformats.org/officeDocument/2006/relationships/oleObject" Target="../embeddings/oleObject39.bin"/><Relationship Id="rId2" Type="http://schemas.openxmlformats.org/officeDocument/2006/relationships/image" Target="../media/image79.emf"/><Relationship Id="rId18" Type="http://schemas.openxmlformats.org/officeDocument/2006/relationships/vmlDrawing" Target="../drawings/vmlDrawing8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87.emf"/><Relationship Id="rId15" Type="http://schemas.openxmlformats.org/officeDocument/2006/relationships/oleObject" Target="../embeddings/oleObject44.bin"/><Relationship Id="rId14" Type="http://schemas.openxmlformats.org/officeDocument/2006/relationships/image" Target="../media/image86.emf"/><Relationship Id="rId13" Type="http://schemas.openxmlformats.org/officeDocument/2006/relationships/image" Target="../media/image85.wmf"/><Relationship Id="rId12" Type="http://schemas.openxmlformats.org/officeDocument/2006/relationships/oleObject" Target="../embeddings/oleObject43.bin"/><Relationship Id="rId11" Type="http://schemas.openxmlformats.org/officeDocument/2006/relationships/image" Target="../media/image84.wmf"/><Relationship Id="rId10" Type="http://schemas.openxmlformats.org/officeDocument/2006/relationships/oleObject" Target="../embeddings/oleObject42.bin"/><Relationship Id="rId1" Type="http://schemas.openxmlformats.org/officeDocument/2006/relationships/oleObject" Target="../embeddings/oleObject38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png"/><Relationship Id="rId8" Type="http://schemas.openxmlformats.org/officeDocument/2006/relationships/image" Target="../media/image92.png"/><Relationship Id="rId7" Type="http://schemas.openxmlformats.org/officeDocument/2006/relationships/image" Target="../media/image91.wmf"/><Relationship Id="rId6" Type="http://schemas.openxmlformats.org/officeDocument/2006/relationships/oleObject" Target="../embeddings/oleObject47.bin"/><Relationship Id="rId5" Type="http://schemas.openxmlformats.org/officeDocument/2006/relationships/image" Target="../media/image90.emf"/><Relationship Id="rId4" Type="http://schemas.openxmlformats.org/officeDocument/2006/relationships/oleObject" Target="../embeddings/oleObject46.bin"/><Relationship Id="rId3" Type="http://schemas.openxmlformats.org/officeDocument/2006/relationships/image" Target="../media/image89.png"/><Relationship Id="rId27" Type="http://schemas.openxmlformats.org/officeDocument/2006/relationships/vmlDrawing" Target="../drawings/vmlDrawing9.v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99.emf"/><Relationship Id="rId24" Type="http://schemas.openxmlformats.org/officeDocument/2006/relationships/oleObject" Target="../embeddings/oleObject57.bin"/><Relationship Id="rId23" Type="http://schemas.openxmlformats.org/officeDocument/2006/relationships/image" Target="../media/image98.emf"/><Relationship Id="rId22" Type="http://schemas.openxmlformats.org/officeDocument/2006/relationships/oleObject" Target="../embeddings/oleObject56.bin"/><Relationship Id="rId21" Type="http://schemas.openxmlformats.org/officeDocument/2006/relationships/image" Target="../media/image97.emf"/><Relationship Id="rId20" Type="http://schemas.openxmlformats.org/officeDocument/2006/relationships/oleObject" Target="../embeddings/oleObject55.bin"/><Relationship Id="rId2" Type="http://schemas.openxmlformats.org/officeDocument/2006/relationships/image" Target="../media/image88.wmf"/><Relationship Id="rId19" Type="http://schemas.openxmlformats.org/officeDocument/2006/relationships/oleObject" Target="../embeddings/oleObject54.bin"/><Relationship Id="rId18" Type="http://schemas.openxmlformats.org/officeDocument/2006/relationships/image" Target="../media/image96.emf"/><Relationship Id="rId17" Type="http://schemas.openxmlformats.org/officeDocument/2006/relationships/oleObject" Target="../embeddings/oleObject53.bin"/><Relationship Id="rId16" Type="http://schemas.openxmlformats.org/officeDocument/2006/relationships/oleObject" Target="../embeddings/oleObject52.bin"/><Relationship Id="rId15" Type="http://schemas.openxmlformats.org/officeDocument/2006/relationships/oleObject" Target="../embeddings/oleObject51.bin"/><Relationship Id="rId14" Type="http://schemas.openxmlformats.org/officeDocument/2006/relationships/image" Target="../media/image95.emf"/><Relationship Id="rId13" Type="http://schemas.openxmlformats.org/officeDocument/2006/relationships/oleObject" Target="../embeddings/oleObject50.bin"/><Relationship Id="rId12" Type="http://schemas.openxmlformats.org/officeDocument/2006/relationships/image" Target="../media/image94.emf"/><Relationship Id="rId11" Type="http://schemas.openxmlformats.org/officeDocument/2006/relationships/oleObject" Target="../embeddings/oleObject49.bin"/><Relationship Id="rId10" Type="http://schemas.openxmlformats.org/officeDocument/2006/relationships/oleObject" Target="../embeddings/oleObject48.bin"/><Relationship Id="rId1" Type="http://schemas.openxmlformats.org/officeDocument/2006/relationships/oleObject" Target="../embeddings/oleObject45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8" Type="http://schemas.openxmlformats.org/officeDocument/2006/relationships/image" Target="../media/image104.png"/><Relationship Id="rId7" Type="http://schemas.openxmlformats.org/officeDocument/2006/relationships/image" Target="../media/image103.png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101.wmf"/><Relationship Id="rId3" Type="http://schemas.openxmlformats.org/officeDocument/2006/relationships/oleObject" Target="../embeddings/oleObject59.bin"/><Relationship Id="rId2" Type="http://schemas.openxmlformats.org/officeDocument/2006/relationships/image" Target="../media/image100.wmf"/><Relationship Id="rId16" Type="http://schemas.openxmlformats.org/officeDocument/2006/relationships/vmlDrawing" Target="../drawings/vmlDrawing10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09.png"/><Relationship Id="rId13" Type="http://schemas.openxmlformats.org/officeDocument/2006/relationships/image" Target="../media/image108.png"/><Relationship Id="rId12" Type="http://schemas.openxmlformats.org/officeDocument/2006/relationships/image" Target="../media/image107.wmf"/><Relationship Id="rId11" Type="http://schemas.openxmlformats.org/officeDocument/2006/relationships/oleObject" Target="../embeddings/oleObject61.bin"/><Relationship Id="rId10" Type="http://schemas.openxmlformats.org/officeDocument/2006/relationships/image" Target="../media/image106.png"/><Relationship Id="rId1" Type="http://schemas.openxmlformats.org/officeDocument/2006/relationships/oleObject" Target="../embeddings/oleObject58.bin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8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jpeg"/><Relationship Id="rId3" Type="http://schemas.openxmlformats.org/officeDocument/2006/relationships/image" Target="../media/image115.png"/><Relationship Id="rId2" Type="http://schemas.openxmlformats.org/officeDocument/2006/relationships/image" Target="../media/image114.wmf"/><Relationship Id="rId1" Type="http://schemas.openxmlformats.org/officeDocument/2006/relationships/oleObject" Target="../embeddings/oleObject62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7.bin"/><Relationship Id="rId8" Type="http://schemas.openxmlformats.org/officeDocument/2006/relationships/image" Target="../media/image122.wmf"/><Relationship Id="rId7" Type="http://schemas.openxmlformats.org/officeDocument/2006/relationships/oleObject" Target="../embeddings/oleObject66.bin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120.wmf"/><Relationship Id="rId3" Type="http://schemas.openxmlformats.org/officeDocument/2006/relationships/oleObject" Target="../embeddings/oleObject64.bin"/><Relationship Id="rId2" Type="http://schemas.openxmlformats.org/officeDocument/2006/relationships/image" Target="../media/image119.emf"/><Relationship Id="rId13" Type="http://schemas.openxmlformats.org/officeDocument/2006/relationships/vmlDrawing" Target="../drawings/vmlDrawing12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23.emf"/><Relationship Id="rId10" Type="http://schemas.openxmlformats.org/officeDocument/2006/relationships/image" Target="../media/image114.wmf"/><Relationship Id="rId1" Type="http://schemas.openxmlformats.org/officeDocument/2006/relationships/oleObject" Target="../embeddings/oleObject63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1.bin"/><Relationship Id="rId8" Type="http://schemas.openxmlformats.org/officeDocument/2006/relationships/image" Target="../media/image128.png"/><Relationship Id="rId7" Type="http://schemas.openxmlformats.org/officeDocument/2006/relationships/image" Target="../media/image127.png"/><Relationship Id="rId6" Type="http://schemas.openxmlformats.org/officeDocument/2006/relationships/image" Target="../media/image126.e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125.emf"/><Relationship Id="rId3" Type="http://schemas.openxmlformats.org/officeDocument/2006/relationships/oleObject" Target="../embeddings/oleObject69.bin"/><Relationship Id="rId2" Type="http://schemas.openxmlformats.org/officeDocument/2006/relationships/image" Target="../media/image124.emf"/><Relationship Id="rId13" Type="http://schemas.openxmlformats.org/officeDocument/2006/relationships/vmlDrawing" Target="../drawings/vmlDrawing13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45.jpeg"/><Relationship Id="rId10" Type="http://schemas.openxmlformats.org/officeDocument/2006/relationships/image" Target="../media/image114.wmf"/><Relationship Id="rId1" Type="http://schemas.openxmlformats.org/officeDocument/2006/relationships/oleObject" Target="../embeddings/oleObject68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72.xml"/><Relationship Id="rId15" Type="http://schemas.openxmlformats.org/officeDocument/2006/relationships/image" Target="../media/image11.png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tags" Target="../tags/tag58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87.xml"/><Relationship Id="rId15" Type="http://schemas.openxmlformats.org/officeDocument/2006/relationships/image" Target="../media/image11.png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tags" Target="../tags/tag73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102.xml"/><Relationship Id="rId15" Type="http://schemas.openxmlformats.org/officeDocument/2006/relationships/image" Target="../media/image11.png"/><Relationship Id="rId14" Type="http://schemas.openxmlformats.org/officeDocument/2006/relationships/tags" Target="../tags/tag10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tags" Target="../tags/tag8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vmlDrawing" Target="../drawings/vmlDrawing1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2.jpeg"/><Relationship Id="rId4" Type="http://schemas.openxmlformats.org/officeDocument/2006/relationships/image" Target="../media/image131.wmf"/><Relationship Id="rId3" Type="http://schemas.openxmlformats.org/officeDocument/2006/relationships/oleObject" Target="../embeddings/oleObject73.bin"/><Relationship Id="rId2" Type="http://schemas.openxmlformats.org/officeDocument/2006/relationships/image" Target="../media/image130.wmf"/><Relationship Id="rId1" Type="http://schemas.openxmlformats.org/officeDocument/2006/relationships/oleObject" Target="../embeddings/oleObject72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5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8.emf"/><Relationship Id="rId1" Type="http://schemas.openxmlformats.org/officeDocument/2006/relationships/image" Target="../media/image13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0.jpeg"/><Relationship Id="rId1" Type="http://schemas.openxmlformats.org/officeDocument/2006/relationships/image" Target="../media/image139.emf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3.GIF"/><Relationship Id="rId2" Type="http://schemas.openxmlformats.org/officeDocument/2006/relationships/image" Target="../media/image142.GIF"/><Relationship Id="rId1" Type="http://schemas.openxmlformats.org/officeDocument/2006/relationships/image" Target="../media/image141.GIF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117.xml"/><Relationship Id="rId15" Type="http://schemas.openxmlformats.org/officeDocument/2006/relationships/image" Target="../media/image11.png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tags" Target="../tags/tag10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hyperlink" Target="http://www.phase-trans.msm.cam.ac.uk/kirkendall.html" TargetMode="Externa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15.xml"/><Relationship Id="rId15" Type="http://schemas.openxmlformats.org/officeDocument/2006/relationships/image" Target="../media/image11.png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30.xml"/><Relationship Id="rId15" Type="http://schemas.openxmlformats.org/officeDocument/2006/relationships/image" Target="../media/image11.png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8" Type="http://schemas.openxmlformats.org/officeDocument/2006/relationships/image" Target="../media/image16.wmf"/><Relationship Id="rId7" Type="http://schemas.openxmlformats.org/officeDocument/2006/relationships/oleObject" Target="../embeddings/oleObject6.bin"/><Relationship Id="rId6" Type="http://schemas.openxmlformats.org/officeDocument/2006/relationships/image" Target="../media/image1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4.wmf"/><Relationship Id="rId3" Type="http://schemas.openxmlformats.org/officeDocument/2006/relationships/oleObject" Target="../embeddings/oleObject4.bin"/><Relationship Id="rId29" Type="http://schemas.openxmlformats.org/officeDocument/2006/relationships/vmlDrawing" Target="../drawings/vmlDrawing2.v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26.png"/><Relationship Id="rId26" Type="http://schemas.openxmlformats.org/officeDocument/2006/relationships/image" Target="../media/image25.emf"/><Relationship Id="rId25" Type="http://schemas.openxmlformats.org/officeDocument/2006/relationships/oleObject" Target="../embeddings/oleObject15.bin"/><Relationship Id="rId24" Type="http://schemas.openxmlformats.org/officeDocument/2006/relationships/image" Target="../media/image24.emf"/><Relationship Id="rId23" Type="http://schemas.openxmlformats.org/officeDocument/2006/relationships/oleObject" Target="../embeddings/oleObject14.bin"/><Relationship Id="rId22" Type="http://schemas.openxmlformats.org/officeDocument/2006/relationships/image" Target="../media/image23.emf"/><Relationship Id="rId21" Type="http://schemas.openxmlformats.org/officeDocument/2006/relationships/oleObject" Target="../embeddings/oleObject13.bin"/><Relationship Id="rId20" Type="http://schemas.openxmlformats.org/officeDocument/2006/relationships/image" Target="../media/image22.emf"/><Relationship Id="rId2" Type="http://schemas.openxmlformats.org/officeDocument/2006/relationships/image" Target="../media/image13.png"/><Relationship Id="rId19" Type="http://schemas.openxmlformats.org/officeDocument/2006/relationships/oleObject" Target="../embeddings/oleObject12.bin"/><Relationship Id="rId18" Type="http://schemas.openxmlformats.org/officeDocument/2006/relationships/image" Target="../media/image21.emf"/><Relationship Id="rId17" Type="http://schemas.openxmlformats.org/officeDocument/2006/relationships/oleObject" Target="../embeddings/oleObject11.bin"/><Relationship Id="rId16" Type="http://schemas.openxmlformats.org/officeDocument/2006/relationships/image" Target="../media/image20.emf"/><Relationship Id="rId15" Type="http://schemas.openxmlformats.org/officeDocument/2006/relationships/oleObject" Target="../embeddings/oleObject10.bin"/><Relationship Id="rId14" Type="http://schemas.openxmlformats.org/officeDocument/2006/relationships/image" Target="../media/image19.emf"/><Relationship Id="rId13" Type="http://schemas.openxmlformats.org/officeDocument/2006/relationships/oleObject" Target="../embeddings/oleObject9.bin"/><Relationship Id="rId12" Type="http://schemas.openxmlformats.org/officeDocument/2006/relationships/image" Target="../media/image18.emf"/><Relationship Id="rId11" Type="http://schemas.openxmlformats.org/officeDocument/2006/relationships/oleObject" Target="../embeddings/oleObject8.bin"/><Relationship Id="rId10" Type="http://schemas.openxmlformats.org/officeDocument/2006/relationships/image" Target="../media/image17.emf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2.emf"/><Relationship Id="rId7" Type="http://schemas.openxmlformats.org/officeDocument/2006/relationships/oleObject" Target="../embeddings/oleObject17.bin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wmf"/><Relationship Id="rId2" Type="http://schemas.openxmlformats.org/officeDocument/2006/relationships/oleObject" Target="../embeddings/oleObject16.bin"/><Relationship Id="rId10" Type="http://schemas.openxmlformats.org/officeDocument/2006/relationships/vmlDrawing" Target="../drawings/vmlDrawing3.vml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8"/>
          <p:cNvSpPr>
            <a:spLocks noChangeArrowheads="1"/>
          </p:cNvSpPr>
          <p:nvPr/>
        </p:nvSpPr>
        <p:spPr bwMode="auto">
          <a:xfrm>
            <a:off x="0" y="2225011"/>
            <a:ext cx="9144000" cy="1878160"/>
          </a:xfrm>
          <a:prstGeom prst="rect">
            <a:avLst/>
          </a:prstGeom>
          <a:solidFill>
            <a:srgbClr val="6F179F"/>
          </a:solidFill>
          <a:ln w="9525">
            <a:solidFill>
              <a:schemeClr val="accent4">
                <a:lumMod val="75000"/>
              </a:schemeClr>
            </a:solidFill>
            <a:miter lim="800000"/>
          </a:ln>
        </p:spPr>
        <p:txBody>
          <a:bodyPr wrap="square" anchor="ctr" anchorCtr="0">
            <a:noAutofit/>
          </a:bodyPr>
          <a:lstStyle/>
          <a:p>
            <a:pPr lvl="0" algn="ctr" fontAlgn="base">
              <a:spcBef>
                <a:spcPts val="240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第二章  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固体中的扩散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0" algn="ctr" fontAlgn="base">
              <a:spcBef>
                <a:spcPts val="240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Diffusion in solids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10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107" y="97752"/>
            <a:ext cx="3258958" cy="1042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81280" y="4864484"/>
            <a:ext cx="7934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答疑时间：陈</a:t>
            </a:r>
            <a:r>
              <a:rPr lang="zh-CN" altLang="en-US" b="1" dirty="0" smtClean="0">
                <a:solidFill>
                  <a:srgbClr val="0000FF"/>
                </a:solidFill>
                <a:latin typeface="+mj-ea"/>
              </a:rPr>
              <a:t>浩</a:t>
            </a:r>
            <a:r>
              <a:rPr lang="zh-CN" altLang="en-US" b="1" dirty="0">
                <a:solidFill>
                  <a:srgbClr val="0000FF"/>
                </a:solidFill>
                <a:latin typeface="+mj-ea"/>
              </a:rPr>
              <a:t> </a:t>
            </a:r>
            <a:r>
              <a:rPr lang="zh-CN" altLang="en-US" b="1" dirty="0" smtClean="0">
                <a:solidFill>
                  <a:srgbClr val="0000FF"/>
                </a:solidFill>
                <a:latin typeface="+mj-ea"/>
              </a:rPr>
              <a:t>每周二下午</a:t>
            </a:r>
            <a:r>
              <a:rPr lang="en-US" altLang="zh-CN" b="1" dirty="0" smtClean="0">
                <a:solidFill>
                  <a:srgbClr val="0000FF"/>
                </a:solidFill>
                <a:latin typeface="+mj-ea"/>
              </a:rPr>
              <a:t>3:00-5:00</a:t>
            </a:r>
            <a:r>
              <a:rPr lang="zh-CN" altLang="en-US" b="1" dirty="0">
                <a:solidFill>
                  <a:srgbClr val="0000FF"/>
                </a:solidFill>
                <a:latin typeface="+mj-ea"/>
              </a:rPr>
              <a:t>（请提前预约）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手机号：</a:t>
            </a:r>
            <a:r>
              <a:rPr lang="en-US" altLang="zh-CN" b="1" dirty="0">
                <a:solidFill>
                  <a:srgbClr val="0000FF"/>
                </a:solidFill>
                <a:latin typeface="+mj-ea"/>
              </a:rPr>
              <a:t>18510548205</a:t>
            </a:r>
            <a:r>
              <a:rPr lang="zh-CN" altLang="en-US" b="1" dirty="0">
                <a:solidFill>
                  <a:srgbClr val="0000FF"/>
                </a:solidFill>
                <a:latin typeface="+mj-ea"/>
              </a:rPr>
              <a:t>；</a:t>
            </a:r>
            <a:r>
              <a:rPr lang="en-US" altLang="zh-CN" b="1" dirty="0" err="1">
                <a:solidFill>
                  <a:srgbClr val="0000FF"/>
                </a:solidFill>
                <a:latin typeface="+mj-ea"/>
              </a:rPr>
              <a:t>Email:hao.chen@mail.tsinghua.edu.cn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81280" y="5885398"/>
            <a:ext cx="6247152" cy="972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b="1" dirty="0" smtClean="0">
                <a:solidFill>
                  <a:srgbClr val="FF0000"/>
                </a:solidFill>
                <a:latin typeface="+mj-ea"/>
              </a:rPr>
              <a:t>第</a:t>
            </a:r>
            <a:r>
              <a:rPr lang="en-US" altLang="zh-CN" sz="1800" b="1" dirty="0" smtClean="0">
                <a:solidFill>
                  <a:srgbClr val="FF0000"/>
                </a:solidFill>
                <a:latin typeface="+mj-ea"/>
              </a:rPr>
              <a:t>2</a:t>
            </a:r>
            <a:r>
              <a:rPr lang="zh-CN" altLang="en-US" sz="1800" b="1" dirty="0" smtClean="0">
                <a:solidFill>
                  <a:srgbClr val="FF0000"/>
                </a:solidFill>
                <a:latin typeface="+mj-ea"/>
              </a:rPr>
              <a:t>章作业将在网络学堂发布</a:t>
            </a:r>
            <a:endParaRPr lang="en-US" altLang="zh-CN" sz="1800" b="1" dirty="0">
              <a:solidFill>
                <a:srgbClr val="FF0000"/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148517" y="2623193"/>
          <a:ext cx="3429000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509" name="Equation" r:id="rId1" imgW="1536700" imgH="457200" progId="Equation.3">
                  <p:embed/>
                </p:oleObj>
              </mc:Choice>
              <mc:Fallback>
                <p:oleObj name="Equation" r:id="rId1" imgW="15367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8517" y="2623193"/>
                        <a:ext cx="3429000" cy="1020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47430" y="4580750"/>
            <a:ext cx="76946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所以，摩尔分数小的组元是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的主要影响因素。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5"/>
          <p:cNvSpPr>
            <a:spLocks noChangeArrowheads="1"/>
          </p:cNvSpPr>
          <p:nvPr/>
        </p:nvSpPr>
        <p:spPr bwMode="auto">
          <a:xfrm>
            <a:off x="178122" y="77698"/>
            <a:ext cx="5186035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2.7 </a:t>
            </a:r>
            <a:r>
              <a:rPr lang="zh-CN" altLang="en-US" sz="3300" b="1" dirty="0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分扩散系数，达肯公式</a:t>
            </a:r>
            <a:endParaRPr lang="zh-CN" altLang="en-US" sz="3300" b="1" dirty="0">
              <a:solidFill>
                <a:srgbClr val="6F179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8122" y="901899"/>
            <a:ext cx="5472437" cy="1115795"/>
            <a:chOff x="30290" y="821375"/>
            <a:chExt cx="5472437" cy="1115795"/>
          </a:xfrm>
        </p:grpSpPr>
        <p:sp>
          <p:nvSpPr>
            <p:cNvPr id="4" name="Text Box 3"/>
            <p:cNvSpPr txBox="1">
              <a:spLocks noChangeArrowheads="1"/>
            </p:cNvSpPr>
            <p:nvPr/>
          </p:nvSpPr>
          <p:spPr bwMode="auto">
            <a:xfrm>
              <a:off x="30290" y="821375"/>
              <a:ext cx="46482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b="1" dirty="0">
                  <a:solidFill>
                    <a:srgbClr val="0000FF"/>
                  </a:solidFill>
                </a:rPr>
                <a:t>Darken</a:t>
              </a:r>
              <a:r>
                <a:rPr lang="zh-CN" altLang="en-US" b="1" dirty="0">
                  <a:solidFill>
                    <a:srgbClr val="0000FF"/>
                  </a:solidFill>
                </a:rPr>
                <a:t>公式：</a:t>
              </a: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3" name="Object 2"/>
            <p:cNvGraphicFramePr>
              <a:graphicFrameLocks noChangeAspect="1"/>
            </p:cNvGraphicFramePr>
            <p:nvPr/>
          </p:nvGraphicFramePr>
          <p:xfrm>
            <a:off x="2579457" y="1407416"/>
            <a:ext cx="2923270" cy="529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510" name="Equation" r:id="rId3" imgW="1193800" imgH="215900" progId="Equation.3">
                    <p:embed/>
                  </p:oleObj>
                </mc:Choice>
                <mc:Fallback>
                  <p:oleObj name="Equation" r:id="rId3" imgW="1193800" imgH="2159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9457" y="1407416"/>
                          <a:ext cx="2923270" cy="529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五角星 34"/>
          <p:cNvSpPr/>
          <p:nvPr/>
        </p:nvSpPr>
        <p:spPr>
          <a:xfrm>
            <a:off x="7586760" y="117354"/>
            <a:ext cx="500600" cy="492246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5"/>
          <p:cNvSpPr>
            <a:spLocks noChangeArrowheads="1"/>
          </p:cNvSpPr>
          <p:nvPr/>
        </p:nvSpPr>
        <p:spPr bwMode="auto">
          <a:xfrm>
            <a:off x="178122" y="77698"/>
            <a:ext cx="5186035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2.7 </a:t>
            </a:r>
            <a:r>
              <a:rPr lang="zh-CN" altLang="en-US" sz="3300" b="1" dirty="0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分扩散系数，达肯公式</a:t>
            </a:r>
            <a:endParaRPr lang="zh-CN" altLang="en-US" sz="3300" b="1" dirty="0">
              <a:solidFill>
                <a:srgbClr val="6F179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 rot="0">
            <a:off x="1134110" y="2640965"/>
            <a:ext cx="4851400" cy="830580"/>
            <a:chOff x="467065" y="1613172"/>
            <a:chExt cx="5360870" cy="830580"/>
          </a:xfrm>
        </p:grpSpPr>
        <p:graphicFrame>
          <p:nvGraphicFramePr>
            <p:cNvPr id="10" name="对象 15368"/>
            <p:cNvGraphicFramePr>
              <a:graphicFrameLocks noChangeAspect="1"/>
            </p:cNvGraphicFramePr>
            <p:nvPr/>
          </p:nvGraphicFramePr>
          <p:xfrm>
            <a:off x="467065" y="1613172"/>
            <a:ext cx="2677160" cy="8305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663" name="" r:id="rId1" imgW="1024255" imgH="306705" progId="Equation.DSMT4">
                    <p:embed/>
                  </p:oleObj>
                </mc:Choice>
                <mc:Fallback>
                  <p:oleObj name="" r:id="rId1" imgW="1024255" imgH="306705" progId="Equation.DSMT4">
                    <p:embed/>
                    <p:pic>
                      <p:nvPicPr>
                        <p:cNvPr id="0" name="对象 153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065" y="1613172"/>
                          <a:ext cx="2677160" cy="8305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5369"/>
            <p:cNvGraphicFramePr>
              <a:graphicFrameLocks noChangeAspect="1"/>
            </p:cNvGraphicFramePr>
            <p:nvPr/>
          </p:nvGraphicFramePr>
          <p:xfrm>
            <a:off x="3144044" y="1613172"/>
            <a:ext cx="2683891" cy="830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664" name="" r:id="rId3" imgW="931545" imgH="306705" progId="Equation.DSMT4">
                    <p:embed/>
                  </p:oleObj>
                </mc:Choice>
                <mc:Fallback>
                  <p:oleObj name="" r:id="rId3" imgW="931545" imgH="306705" progId="Equation.DSMT4">
                    <p:embed/>
                    <p:pic>
                      <p:nvPicPr>
                        <p:cNvPr id="0" name="对象 153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4044" y="1613172"/>
                          <a:ext cx="2683891" cy="830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矩形 1"/>
          <p:cNvSpPr/>
          <p:nvPr/>
        </p:nvSpPr>
        <p:spPr>
          <a:xfrm>
            <a:off x="1037535" y="3510134"/>
            <a:ext cx="6249987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If </a:t>
            </a: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800" i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</a:t>
            </a: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800" i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then </a:t>
            </a: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0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对象 16385">
                <a:extLst>
                  <a:ext uri="{FF2B5EF4-FFF2-40B4-BE49-F238E27FC236}">
                    <ele attr="{296E12CC-BE69-4A58-AF9B-8DB7450D3AC1}"/>
                  </a:ext>
                </a:extLst>
              </p:cNvPr>
              <p:cNvSpPr txBox="1"/>
              <p:nvPr/>
            </p:nvSpPr>
            <p:spPr bwMode="auto">
              <a:xfrm>
                <a:off x="1554300" y="4441983"/>
                <a:ext cx="6249988" cy="9636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CN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ad>
                        <m:radPr>
                          <m:degHide m:val="on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/>
                        </m:mr>
                      </m:m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/>
                        </m:mr>
                      </m:m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5" name="对象 163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4300" y="4441983"/>
                <a:ext cx="6249988" cy="96361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ele attr="{98F50D9E-453F-4B95-A876-5ECD7948D127}"/>
                  </a:ext>
                </a:extLst>
              </p:cNvPr>
              <p:cNvSpPr/>
              <p:nvPr/>
            </p:nvSpPr>
            <p:spPr>
              <a:xfrm>
                <a:off x="1037535" y="3725334"/>
                <a:ext cx="624998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spcBef>
                    <a:spcPct val="50000"/>
                  </a:spcBef>
                  <a:buFont typeface="Wingdings" panose="05000000000000000000" pitchFamily="2" charset="2"/>
                  <a:buChar char="n"/>
                </a:pP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If </a:t>
                </a:r>
                <a:r>
                  <a:rPr lang="en-US" altLang="zh-CN" sz="280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800" i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8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en-US" altLang="zh-CN" sz="2800" i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then</a:t>
                </a: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15" y="4033520"/>
                <a:ext cx="6249670" cy="692785"/>
              </a:xfrm>
              <a:prstGeom prst="rect">
                <a:avLst/>
              </a:prstGeom>
              <a:blipFill rotWithShape="1">
                <a:blip r:embed="rId6"/>
                <a:stretch>
                  <a:fillRect l="-1659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5">
                <a:extLst>
                  <a:ext uri="{FF2B5EF4-FFF2-40B4-BE49-F238E27FC236}">
                    <ele attr="{144C2AC8-D021-4432-9D44-CEBA53E6D7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37535" y="5843455"/>
                <a:ext cx="7694613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None/>
                </a:pP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实验测得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en-US" altLang="zh-CN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</a:t>
                </a:r>
                <a:r>
                  <a:rPr lang="en-US" altLang="zh-CN" sz="280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800" i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8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en-US" altLang="zh-CN" sz="2800" i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0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690" y="5330190"/>
                <a:ext cx="7562215" cy="731520"/>
              </a:xfrm>
              <a:prstGeom prst="rect">
                <a:avLst/>
              </a:prstGeom>
              <a:blipFill rotWithShape="1">
                <a:blip r:embed="rId7"/>
                <a:stretch>
                  <a:fillRect l="-1585" t="-12941" b="-329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ele attr="{2FA5DEF4-CF22-4876-8CDF-247A0EF6D5F0}"/>
                  </a:ext>
                </a:extLst>
              </p:cNvPr>
              <p:cNvSpPr/>
              <p:nvPr/>
            </p:nvSpPr>
            <p:spPr>
              <a:xfrm>
                <a:off x="2371828" y="1192976"/>
                <a:ext cx="511415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由于</m:t>
                        </m:r>
                        <m:r>
                          <a:rPr lang="zh-CN" alt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zh-CN" alt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zh-CN" alt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，由公式（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）和（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）可得：</a:t>
                </a:r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00" y="2118995"/>
                <a:ext cx="5114290" cy="521970"/>
              </a:xfrm>
              <a:prstGeom prst="rect">
                <a:avLst/>
              </a:prstGeom>
              <a:blipFill rotWithShape="1">
                <a:blip r:embed="rId8"/>
                <a:stretch>
                  <a:fillRect l="-477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3" name="五角星 34"/>
          <p:cNvSpPr/>
          <p:nvPr/>
        </p:nvSpPr>
        <p:spPr>
          <a:xfrm>
            <a:off x="7586760" y="117354"/>
            <a:ext cx="500600" cy="492246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8" grpId="0" bldLvl="0" animBg="1"/>
      <p:bldP spid="2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400" y="260350"/>
            <a:ext cx="7315200" cy="2143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b="1" dirty="0">
                <a:solidFill>
                  <a:srgbClr val="0000FF"/>
                </a:solidFill>
              </a:rPr>
              <a:t>克根达尔效应；</a:t>
            </a:r>
            <a:endParaRPr lang="zh-CN" altLang="en-US" sz="2600" b="1" dirty="0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98638" y="2359025"/>
            <a:ext cx="6400800" cy="6429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dirty="0">
                <a:solidFill>
                  <a:srgbClr val="000000"/>
                </a:solidFill>
              </a:rPr>
              <a:t>是扩散过程中普遍存在的</a:t>
            </a:r>
            <a:endParaRPr lang="zh-CN" altLang="en-US" sz="26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8638" y="3216275"/>
            <a:ext cx="6400800" cy="6429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dirty="0">
                <a:solidFill>
                  <a:srgbClr val="000000"/>
                </a:solidFill>
              </a:rPr>
              <a:t>是通过空位扩散机制</a:t>
            </a:r>
            <a:endParaRPr lang="zh-CN" altLang="en-US" sz="26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98638" y="4073525"/>
            <a:ext cx="6400800" cy="6429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dirty="0">
                <a:solidFill>
                  <a:srgbClr val="000000"/>
                </a:solidFill>
              </a:rPr>
              <a:t>标记物会向低熔点一侧移动</a:t>
            </a:r>
            <a:endParaRPr lang="zh-CN" altLang="en-US" sz="26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98638" y="4930775"/>
            <a:ext cx="6400800" cy="6429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600" dirty="0">
                <a:solidFill>
                  <a:srgbClr val="000000"/>
                </a:solidFill>
              </a:rPr>
              <a:t>原因是组元的分扩散系数不同</a:t>
            </a:r>
            <a:endParaRPr lang="zh-CN" altLang="en-US" sz="26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084263" y="2424113"/>
            <a:ext cx="514350" cy="514350"/>
          </a:xfrm>
          <a:prstGeom prst="rect">
            <a:avLst/>
          </a:prstGeom>
          <a:solidFill>
            <a:srgbClr val="808080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00">
                <a:solidFill>
                  <a:srgbClr val="FFFFFF"/>
                </a:solidFill>
              </a:rPr>
              <a:t>A</a:t>
            </a:r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1084263" y="3281363"/>
            <a:ext cx="514350" cy="514350"/>
          </a:xfrm>
          <a:prstGeom prst="rect">
            <a:avLst/>
          </a:prstGeom>
          <a:solidFill>
            <a:srgbClr val="00FF00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00">
                <a:solidFill>
                  <a:srgbClr val="FFFFFF"/>
                </a:solidFill>
              </a:rPr>
              <a:t>B</a:t>
            </a:r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084263" y="4138613"/>
            <a:ext cx="514350" cy="514350"/>
          </a:xfrm>
          <a:prstGeom prst="rect">
            <a:avLst/>
          </a:prstGeom>
          <a:solidFill>
            <a:srgbClr val="00FF00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00">
                <a:solidFill>
                  <a:srgbClr val="FFFFFF"/>
                </a:solidFill>
              </a:rPr>
              <a:t>C</a:t>
            </a:r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084263" y="4995863"/>
            <a:ext cx="514350" cy="514350"/>
          </a:xfrm>
          <a:prstGeom prst="rect">
            <a:avLst/>
          </a:prstGeom>
          <a:solidFill>
            <a:srgbClr val="00FF00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00">
                <a:solidFill>
                  <a:srgbClr val="FFFFFF"/>
                </a:solidFill>
              </a:rPr>
              <a:t>D</a:t>
            </a:r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2" name="圆角矩形 1"/>
          <p:cNvSpPr/>
          <p:nvPr>
            <p:custDataLst>
              <p:tags r:id="rId5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ColorBlock"/>
            <p:cNvSpPr/>
            <p:nvPr>
              <p:custDataLst>
                <p:tags r:id="rId8"/>
              </p:custDataLst>
            </p:nvPr>
          </p:nvSpPr>
          <p:spPr bwMode="auto">
            <a:xfrm>
              <a:off x="0" y="0"/>
              <a:ext cx="2540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14" name="TypeText"/>
            <p:cNvSpPr/>
            <p:nvPr>
              <p:custDataLst>
                <p:tags r:id="rId9"/>
              </p:custDataLst>
            </p:nvPr>
          </p:nvSpPr>
          <p:spPr bwMode="auto">
            <a:xfrm>
              <a:off x="254000" y="0"/>
              <a:ext cx="1270000" cy="635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600">
                  <a:solidFill>
                    <a:srgbClr val="000000"/>
                  </a:solidFill>
                </a:rPr>
                <a:t>多选题</a:t>
              </a:r>
              <a:endParaRPr lang="zh-CN" altLang="en-US" sz="2600">
                <a:solidFill>
                  <a:srgbClr val="000000"/>
                </a:solidFill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0"/>
              </p:custDataLst>
            </p:nvPr>
          </p:nvSpPr>
          <p:spPr bwMode="auto">
            <a:xfrm>
              <a:off x="1502093" y="109220"/>
              <a:ext cx="2286000" cy="508000"/>
            </a:xfrm>
            <a:prstGeom prst="rect">
              <a:avLst/>
            </a:prstGeom>
            <a:grpFill/>
            <a:ln w="9525">
              <a:noFill/>
              <a:miter lim="800000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 smtClean="0">
                  <a:solidFill>
                    <a:srgbClr val="80808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 b="1" smtClean="0">
                  <a:solidFill>
                    <a:srgbClr val="80808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12" name="图片 11"/>
          <p:cNvPicPr/>
          <p:nvPr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>
            <a:spLocks noChangeArrowheads="1"/>
          </p:cNvSpPr>
          <p:nvPr/>
        </p:nvSpPr>
        <p:spPr bwMode="auto">
          <a:xfrm>
            <a:off x="294978" y="113018"/>
            <a:ext cx="5075428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2.8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扩散的微观理论与机制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99060" y="1666240"/>
            <a:ext cx="9044940" cy="156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88925" indent="-28892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前文讨论的主要是基于唯象理论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(phenomenological theory)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；可靠、但较粗糙、细节不清楚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微观机制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 宏观现象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610864" y="149498"/>
            <a:ext cx="4099200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2.8.3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扩散的微观机制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05349" y="2986786"/>
            <a:ext cx="9299188" cy="2807622"/>
            <a:chOff x="301096" y="3115545"/>
            <a:chExt cx="9299188" cy="2807622"/>
          </a:xfrm>
        </p:grpSpPr>
        <p:grpSp>
          <p:nvGrpSpPr>
            <p:cNvPr id="5" name="Group 18"/>
            <p:cNvGrpSpPr/>
            <p:nvPr/>
          </p:nvGrpSpPr>
          <p:grpSpPr bwMode="auto">
            <a:xfrm>
              <a:off x="5984055" y="3961432"/>
              <a:ext cx="2966720" cy="1961735"/>
              <a:chOff x="2544" y="1968"/>
              <a:chExt cx="1440" cy="1008"/>
            </a:xfrm>
          </p:grpSpPr>
          <p:sp>
            <p:nvSpPr>
              <p:cNvPr id="6" name="Oval 13"/>
              <p:cNvSpPr>
                <a:spLocks noChangeArrowheads="1"/>
              </p:cNvSpPr>
              <p:nvPr/>
            </p:nvSpPr>
            <p:spPr bwMode="auto">
              <a:xfrm>
                <a:off x="3168" y="209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7" name="Oval 11"/>
              <p:cNvSpPr>
                <a:spLocks noChangeArrowheads="1"/>
              </p:cNvSpPr>
              <p:nvPr/>
            </p:nvSpPr>
            <p:spPr bwMode="auto">
              <a:xfrm>
                <a:off x="3504" y="2688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8" name="Line 4"/>
              <p:cNvSpPr>
                <a:spLocks noChangeShapeType="1"/>
              </p:cNvSpPr>
              <p:nvPr/>
            </p:nvSpPr>
            <p:spPr bwMode="auto">
              <a:xfrm>
                <a:off x="2544" y="2976"/>
                <a:ext cx="14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Line 5"/>
              <p:cNvSpPr>
                <a:spLocks noChangeShapeType="1"/>
              </p:cNvSpPr>
              <p:nvPr/>
            </p:nvSpPr>
            <p:spPr bwMode="auto">
              <a:xfrm flipV="1">
                <a:off x="2544" y="1968"/>
                <a:ext cx="0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Oval 10"/>
              <p:cNvSpPr>
                <a:spLocks noChangeArrowheads="1"/>
              </p:cNvSpPr>
              <p:nvPr/>
            </p:nvSpPr>
            <p:spPr bwMode="auto">
              <a:xfrm>
                <a:off x="2784" y="269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11" name="Freeform 9"/>
              <p:cNvSpPr/>
              <p:nvPr/>
            </p:nvSpPr>
            <p:spPr bwMode="auto">
              <a:xfrm>
                <a:off x="2736" y="2160"/>
                <a:ext cx="1104" cy="672"/>
              </a:xfrm>
              <a:custGeom>
                <a:avLst/>
                <a:gdLst>
                  <a:gd name="T0" fmla="*/ 0 w 720"/>
                  <a:gd name="T1" fmla="*/ 288 h 672"/>
                  <a:gd name="T2" fmla="*/ 529 w 720"/>
                  <a:gd name="T3" fmla="*/ 624 h 672"/>
                  <a:gd name="T4" fmla="*/ 1857 w 720"/>
                  <a:gd name="T5" fmla="*/ 0 h 672"/>
                  <a:gd name="T6" fmla="*/ 2919 w 720"/>
                  <a:gd name="T7" fmla="*/ 624 h 672"/>
                  <a:gd name="T8" fmla="*/ 3981 w 720"/>
                  <a:gd name="T9" fmla="*/ 240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0" h="672">
                    <a:moveTo>
                      <a:pt x="0" y="288"/>
                    </a:moveTo>
                    <a:cubicBezTo>
                      <a:pt x="20" y="480"/>
                      <a:pt x="40" y="672"/>
                      <a:pt x="96" y="624"/>
                    </a:cubicBezTo>
                    <a:cubicBezTo>
                      <a:pt x="152" y="576"/>
                      <a:pt x="264" y="0"/>
                      <a:pt x="336" y="0"/>
                    </a:cubicBezTo>
                    <a:cubicBezTo>
                      <a:pt x="408" y="0"/>
                      <a:pt x="464" y="584"/>
                      <a:pt x="528" y="624"/>
                    </a:cubicBezTo>
                    <a:cubicBezTo>
                      <a:pt x="592" y="664"/>
                      <a:pt x="656" y="452"/>
                      <a:pt x="720" y="24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Line 14"/>
              <p:cNvSpPr>
                <a:spLocks noChangeShapeType="1"/>
              </p:cNvSpPr>
              <p:nvPr/>
            </p:nvSpPr>
            <p:spPr bwMode="auto">
              <a:xfrm>
                <a:off x="2544" y="2800"/>
                <a:ext cx="13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3" name="Object 15"/>
              <p:cNvGraphicFramePr>
                <a:graphicFrameLocks noChangeAspect="1"/>
              </p:cNvGraphicFramePr>
              <p:nvPr/>
            </p:nvGraphicFramePr>
            <p:xfrm>
              <a:off x="3088" y="2400"/>
              <a:ext cx="288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9752" name="Equation" r:id="rId1" imgW="304800" imgH="203200" progId="Equation.3">
                      <p:embed/>
                    </p:oleObj>
                  </mc:Choice>
                  <mc:Fallback>
                    <p:oleObj name="Equation" r:id="rId1" imgW="304800" imgH="203200" progId="Equation.3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88" y="2400"/>
                            <a:ext cx="288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" name="Line 16"/>
              <p:cNvSpPr>
                <a:spLocks noChangeShapeType="1"/>
              </p:cNvSpPr>
              <p:nvPr/>
            </p:nvSpPr>
            <p:spPr bwMode="auto">
              <a:xfrm flipV="1">
                <a:off x="3240" y="224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17"/>
              <p:cNvSpPr>
                <a:spLocks noChangeShapeType="1"/>
              </p:cNvSpPr>
              <p:nvPr/>
            </p:nvSpPr>
            <p:spPr bwMode="auto">
              <a:xfrm>
                <a:off x="3240" y="2592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9" name="Rectangle 29"/>
            <p:cNvSpPr>
              <a:spLocks noChangeArrowheads="1"/>
            </p:cNvSpPr>
            <p:nvPr/>
          </p:nvSpPr>
          <p:spPr bwMode="auto">
            <a:xfrm>
              <a:off x="6323452" y="3246815"/>
              <a:ext cx="3276832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势垒＝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点阵畸变能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distorted energy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23" name="对象 15365"/>
            <p:cNvGraphicFramePr>
              <a:graphicFrameLocks noChangeAspect="1"/>
            </p:cNvGraphicFramePr>
            <p:nvPr/>
          </p:nvGraphicFramePr>
          <p:xfrm>
            <a:off x="301096" y="3115545"/>
            <a:ext cx="5307013" cy="442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53" name="" r:id="rId3" imgW="2343785" imgH="185420" progId="Equation.3">
                    <p:embed/>
                  </p:oleObj>
                </mc:Choice>
                <mc:Fallback>
                  <p:oleObj name="" r:id="rId3" imgW="2343785" imgH="185420" progId="Equation.3">
                    <p:embed/>
                    <p:pic>
                      <p:nvPicPr>
                        <p:cNvPr id="0" name="对象 153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096" y="3115545"/>
                          <a:ext cx="5307013" cy="442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组合 25"/>
          <p:cNvGrpSpPr/>
          <p:nvPr/>
        </p:nvGrpSpPr>
        <p:grpSpPr>
          <a:xfrm>
            <a:off x="100877" y="1063592"/>
            <a:ext cx="8942245" cy="5618991"/>
            <a:chOff x="81280" y="929640"/>
            <a:chExt cx="8942245" cy="5618991"/>
          </a:xfrm>
        </p:grpSpPr>
        <p:pic>
          <p:nvPicPr>
            <p:cNvPr id="22" name="Picture 33" descr="图8－2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52" y="4176711"/>
              <a:ext cx="5364851" cy="237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" name="组合 24"/>
            <p:cNvGrpSpPr/>
            <p:nvPr/>
          </p:nvGrpSpPr>
          <p:grpSpPr>
            <a:xfrm>
              <a:off x="81280" y="929640"/>
              <a:ext cx="8942245" cy="1357660"/>
              <a:chOff x="81280" y="929640"/>
              <a:chExt cx="8942245" cy="1357660"/>
            </a:xfrm>
          </p:grpSpPr>
          <p:sp>
            <p:nvSpPr>
              <p:cNvPr id="4" name="Text Box 3"/>
              <p:cNvSpPr txBox="1">
                <a:spLocks noChangeArrowheads="1"/>
              </p:cNvSpPr>
              <p:nvPr/>
            </p:nvSpPr>
            <p:spPr bwMode="auto">
              <a:xfrm>
                <a:off x="81280" y="929640"/>
                <a:ext cx="836930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、直接换位机制（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Direct interchange of position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03201" y="1517859"/>
                <a:ext cx="8820324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2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原子直接换位过程使附近点阵产生</a:t>
                </a:r>
                <a:r>
                  <a:rPr lang="zh-CN" altLang="en-US" sz="22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很大的畸变</a:t>
                </a:r>
                <a:r>
                  <a:rPr lang="zh-CN" altLang="en-US" sz="22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，故需要</a:t>
                </a:r>
                <a:r>
                  <a:rPr lang="zh-CN" altLang="en-US" sz="22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很大的激活能</a:t>
                </a:r>
                <a:r>
                  <a:rPr lang="zh-CN" altLang="en-US" sz="22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，所以</a:t>
                </a:r>
                <a:r>
                  <a:rPr lang="zh-CN" altLang="en-US" sz="22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直接换位机制很难发生</a:t>
                </a:r>
                <a:r>
                  <a:rPr lang="zh-CN" altLang="en-US" sz="22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2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8" name="矩形 27"/>
          <p:cNvSpPr/>
          <p:nvPr/>
        </p:nvSpPr>
        <p:spPr>
          <a:xfrm>
            <a:off x="7568859" y="227001"/>
            <a:ext cx="1303669" cy="47654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掌握概念</a:t>
            </a:r>
            <a:endParaRPr lang="zh-CN" altLang="en-US" sz="20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798452"/>
            <a:ext cx="723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、自间隙机制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0864" y="149498"/>
            <a:ext cx="4099200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2.8.3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扩散的微观机制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579" y="3429000"/>
            <a:ext cx="8067808" cy="28803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7640" y="1331838"/>
            <a:ext cx="864616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理论上来说，材料中会含有一定浓度的自间隙原子，但是自间隙原子的形成能很高，因此自间隙原子的平衡浓度十分低，自间隙机制对扩散的贡献可以忽略。但是，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如果晶体处于非平衡态，例如晶体经受塑性变形或是辐照后，自间隙原子浓度大幅度增加，则自间隙机制的贡献不可忽略。</a:t>
            </a:r>
            <a:endParaRPr lang="zh-CN" altLang="en-US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749300"/>
            <a:ext cx="723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、空位机制（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Vacancy mechanism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26060" y="1349464"/>
            <a:ext cx="8691879" cy="1578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  <a:buNone/>
            </a:pPr>
            <a:r>
              <a:rPr lang="en-US" altLang="zh-CN" sz="2200" b="0" dirty="0"/>
              <a:t>     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置换式固溶体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原子的扩散。材料中通常存在一定的空位浓度，空位浓度与温度相关，温度愈高，则平衡空位浓度愈大。在置换式固溶体中，因为原子尺寸相差不大，因此不能进行间隙扩散。原子可以直接和空位交换位置而移动。显然，空位使原子易于移动。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 descr="空位扩散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74" y="3071316"/>
            <a:ext cx="6336652" cy="3390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10864" y="149498"/>
            <a:ext cx="4099200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2.8.3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扩散的微观机制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五角星 34"/>
          <p:cNvSpPr/>
          <p:nvPr/>
        </p:nvSpPr>
        <p:spPr>
          <a:xfrm>
            <a:off x="7649285" y="168858"/>
            <a:ext cx="500600" cy="492246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731837"/>
            <a:ext cx="723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、间隙机制（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Interstitial mechanism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52400" y="1325561"/>
            <a:ext cx="8554720" cy="1183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间隙式固溶体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中间隙原子的扩散，从一个间隙位置跳动到另一个间隙位置，阵点的原子认为是不迁移的。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C, N, H, B,O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等元素在材料中的扩散主要以间隙机制。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10864" y="149498"/>
            <a:ext cx="4099200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2.8.3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扩散的微观机制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166" y="3052840"/>
            <a:ext cx="3251812" cy="2857320"/>
          </a:xfrm>
          <a:prstGeom prst="rect">
            <a:avLst/>
          </a:prstGeom>
        </p:spPr>
      </p:pic>
      <p:grpSp>
        <p:nvGrpSpPr>
          <p:cNvPr id="12" name="组合 16386"/>
          <p:cNvGrpSpPr/>
          <p:nvPr/>
        </p:nvGrpSpPr>
        <p:grpSpPr bwMode="auto">
          <a:xfrm>
            <a:off x="4490491" y="3104020"/>
            <a:ext cx="2915144" cy="2735801"/>
            <a:chOff x="0" y="0"/>
            <a:chExt cx="1490" cy="1489"/>
          </a:xfrm>
        </p:grpSpPr>
        <p:sp>
          <p:nvSpPr>
            <p:cNvPr id="13" name="椭圆 16387"/>
            <p:cNvSpPr>
              <a:spLocks noChangeArrowheads="1"/>
            </p:cNvSpPr>
            <p:nvPr/>
          </p:nvSpPr>
          <p:spPr bwMode="auto">
            <a:xfrm>
              <a:off x="556" y="0"/>
              <a:ext cx="359" cy="36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4" name="椭圆 16388"/>
            <p:cNvSpPr>
              <a:spLocks noChangeArrowheads="1"/>
            </p:cNvSpPr>
            <p:nvPr/>
          </p:nvSpPr>
          <p:spPr bwMode="auto">
            <a:xfrm>
              <a:off x="567" y="566"/>
              <a:ext cx="360" cy="36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5" name="椭圆 16389"/>
            <p:cNvSpPr>
              <a:spLocks noChangeArrowheads="1"/>
            </p:cNvSpPr>
            <p:nvPr/>
          </p:nvSpPr>
          <p:spPr bwMode="auto">
            <a:xfrm>
              <a:off x="837" y="268"/>
              <a:ext cx="360" cy="3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" name="椭圆 16390"/>
            <p:cNvSpPr>
              <a:spLocks noChangeArrowheads="1"/>
            </p:cNvSpPr>
            <p:nvPr/>
          </p:nvSpPr>
          <p:spPr bwMode="auto">
            <a:xfrm>
              <a:off x="296" y="873"/>
              <a:ext cx="360" cy="36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7" name="椭圆 16391"/>
            <p:cNvSpPr>
              <a:spLocks noChangeArrowheads="1"/>
            </p:cNvSpPr>
            <p:nvPr/>
          </p:nvSpPr>
          <p:spPr bwMode="auto">
            <a:xfrm>
              <a:off x="0" y="601"/>
              <a:ext cx="360" cy="3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8" name="椭圆 16392"/>
            <p:cNvSpPr>
              <a:spLocks noChangeArrowheads="1"/>
            </p:cNvSpPr>
            <p:nvPr/>
          </p:nvSpPr>
          <p:spPr bwMode="auto">
            <a:xfrm>
              <a:off x="875" y="846"/>
              <a:ext cx="360" cy="36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9" name="椭圆 16393"/>
            <p:cNvSpPr>
              <a:spLocks noChangeArrowheads="1"/>
            </p:cNvSpPr>
            <p:nvPr/>
          </p:nvSpPr>
          <p:spPr bwMode="auto">
            <a:xfrm>
              <a:off x="1130" y="550"/>
              <a:ext cx="360" cy="36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0" name="椭圆 16394"/>
            <p:cNvSpPr>
              <a:spLocks noChangeArrowheads="1"/>
            </p:cNvSpPr>
            <p:nvPr/>
          </p:nvSpPr>
          <p:spPr bwMode="auto">
            <a:xfrm>
              <a:off x="590" y="1128"/>
              <a:ext cx="359" cy="36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" name="椭圆 16395"/>
            <p:cNvSpPr>
              <a:spLocks noChangeArrowheads="1"/>
            </p:cNvSpPr>
            <p:nvPr/>
          </p:nvSpPr>
          <p:spPr bwMode="auto">
            <a:xfrm>
              <a:off x="268" y="290"/>
              <a:ext cx="360" cy="3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" name="椭圆 16396"/>
            <p:cNvSpPr>
              <a:spLocks noChangeArrowheads="1"/>
            </p:cNvSpPr>
            <p:nvPr/>
          </p:nvSpPr>
          <p:spPr bwMode="auto">
            <a:xfrm>
              <a:off x="653" y="380"/>
              <a:ext cx="153" cy="167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3" name="椭圆 16397"/>
            <p:cNvSpPr>
              <a:spLocks noChangeArrowheads="1"/>
            </p:cNvSpPr>
            <p:nvPr/>
          </p:nvSpPr>
          <p:spPr bwMode="auto">
            <a:xfrm>
              <a:off x="382" y="680"/>
              <a:ext cx="153" cy="16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" name="直接连接符 16398"/>
            <p:cNvSpPr>
              <a:spLocks noChangeShapeType="1"/>
            </p:cNvSpPr>
            <p:nvPr/>
          </p:nvSpPr>
          <p:spPr bwMode="auto">
            <a:xfrm flipH="1">
              <a:off x="513" y="538"/>
              <a:ext cx="153" cy="167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文本框 16399"/>
            <p:cNvSpPr txBox="1">
              <a:spLocks noChangeArrowheads="1"/>
            </p:cNvSpPr>
            <p:nvPr/>
          </p:nvSpPr>
          <p:spPr bwMode="auto">
            <a:xfrm>
              <a:off x="652" y="367"/>
              <a:ext cx="206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>
                  <a:latin typeface="Times New Roman" panose="02020603050405020304" pitchFamily="18" charset="0"/>
                </a:rPr>
                <a:t>1</a:t>
              </a:r>
              <a:endParaRPr lang="en-US" altLang="zh-CN" sz="1400">
                <a:latin typeface="Times New Roman" panose="02020603050405020304" pitchFamily="18" charset="0"/>
              </a:endParaRPr>
            </a:p>
          </p:txBody>
        </p:sp>
        <p:sp>
          <p:nvSpPr>
            <p:cNvPr id="26" name="文本框 16400"/>
            <p:cNvSpPr txBox="1">
              <a:spLocks noChangeArrowheads="1"/>
            </p:cNvSpPr>
            <p:nvPr/>
          </p:nvSpPr>
          <p:spPr bwMode="auto">
            <a:xfrm>
              <a:off x="381" y="662"/>
              <a:ext cx="206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dirty="0">
                  <a:latin typeface="Times New Roman" panose="02020603050405020304" pitchFamily="18" charset="0"/>
                </a:rPr>
                <a:t>2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  <p:sp>
          <p:nvSpPr>
            <p:cNvPr id="27" name="文本框 16401"/>
            <p:cNvSpPr txBox="1">
              <a:spLocks noChangeArrowheads="1"/>
            </p:cNvSpPr>
            <p:nvPr/>
          </p:nvSpPr>
          <p:spPr bwMode="auto">
            <a:xfrm>
              <a:off x="660" y="649"/>
              <a:ext cx="206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>
                  <a:latin typeface="Times New Roman" panose="02020603050405020304" pitchFamily="18" charset="0"/>
                </a:rPr>
                <a:t>3</a:t>
              </a:r>
              <a:endParaRPr lang="en-US" altLang="zh-CN" sz="1400">
                <a:latin typeface="Times New Roman" panose="02020603050405020304" pitchFamily="18" charset="0"/>
              </a:endParaRPr>
            </a:p>
          </p:txBody>
        </p:sp>
        <p:sp>
          <p:nvSpPr>
            <p:cNvPr id="28" name="文本框 16402"/>
            <p:cNvSpPr txBox="1">
              <a:spLocks noChangeArrowheads="1"/>
            </p:cNvSpPr>
            <p:nvPr/>
          </p:nvSpPr>
          <p:spPr bwMode="auto">
            <a:xfrm>
              <a:off x="363" y="366"/>
              <a:ext cx="207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>
                  <a:latin typeface="Times New Roman" panose="02020603050405020304" pitchFamily="18" charset="0"/>
                </a:rPr>
                <a:t>4</a:t>
              </a:r>
              <a:endParaRPr lang="en-US" altLang="zh-CN" sz="1400">
                <a:latin typeface="Times New Roman" panose="02020603050405020304" pitchFamily="18" charset="0"/>
              </a:endParaRPr>
            </a:p>
          </p:txBody>
        </p:sp>
      </p:grpSp>
      <p:sp>
        <p:nvSpPr>
          <p:cNvPr id="36" name="五角星 34"/>
          <p:cNvSpPr/>
          <p:nvPr/>
        </p:nvSpPr>
        <p:spPr>
          <a:xfrm>
            <a:off x="8426106" y="238450"/>
            <a:ext cx="500600" cy="492246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1120" y="821690"/>
            <a:ext cx="7239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、其它机制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0" y="1301661"/>
            <a:ext cx="601980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8925" indent="-28892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回旋式换位机制（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ring mechanism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挤列子机制（</a:t>
            </a: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crowndion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mechanism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etc.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72800" y="136525"/>
            <a:ext cx="4099200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2.8.3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扩散的微观机制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5843" y="2225040"/>
            <a:ext cx="6387498" cy="4496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72800" y="136525"/>
            <a:ext cx="4099200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2.8.3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扩散的微观机制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8440" y="1166842"/>
            <a:ext cx="87071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尺寸较小的间隙溶质原子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（如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等）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主要以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间隙机制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扩散。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1270" indent="-342900" algn="just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置换溶质原子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通常以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空位机制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扩散。密排金属自扩散主要是空位机制，但在某些情况自间隙机制对扩散也有小量的贡献。因此，某些溶质原子可能存在多种扩散机制。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1270" algn="just"/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1270" indent="-342900" algn="just"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在低温时自扩散也是以空位机制进行，但在较高温时则以间隙机制进行。因为的晶体结比较开放，它有足够的空间容纳间隙原子，因而间隙机制能起作用。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1270" indent="-342900" algn="just">
              <a:buFont typeface="Wingdings" panose="05000000000000000000" pitchFamily="2" charset="2"/>
              <a:buChar char="n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1270" algn="just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5"/>
          <p:cNvSpPr>
            <a:spLocks noChangeArrowheads="1"/>
          </p:cNvSpPr>
          <p:nvPr/>
        </p:nvSpPr>
        <p:spPr bwMode="auto">
          <a:xfrm>
            <a:off x="452315" y="148673"/>
            <a:ext cx="4446859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300" b="1" dirty="0" smtClean="0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.6.1 </a:t>
            </a:r>
            <a:r>
              <a:rPr lang="en-US" altLang="zh-CN" sz="3300" b="1" dirty="0" err="1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Kirkendall</a:t>
            </a:r>
            <a:r>
              <a:rPr lang="en-US" altLang="zh-CN" sz="3300" b="1" dirty="0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300" b="1" dirty="0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效应</a:t>
            </a:r>
            <a:endParaRPr lang="zh-CN" altLang="en-US" sz="3300" b="1" dirty="0">
              <a:solidFill>
                <a:srgbClr val="6F179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5" name="组合 2"/>
          <p:cNvGrpSpPr/>
          <p:nvPr/>
        </p:nvGrpSpPr>
        <p:grpSpPr bwMode="auto">
          <a:xfrm>
            <a:off x="0" y="632416"/>
            <a:ext cx="8569651" cy="53956"/>
            <a:chOff x="8792" y="933034"/>
            <a:chExt cx="8241641" cy="48388"/>
          </a:xfrm>
          <a:solidFill>
            <a:schemeClr val="accent4">
              <a:lumMod val="75000"/>
            </a:schemeClr>
          </a:solidFill>
        </p:grpSpPr>
        <p:cxnSp>
          <p:nvCxnSpPr>
            <p:cNvPr id="36" name="直接连接符 35"/>
            <p:cNvCxnSpPr/>
            <p:nvPr/>
          </p:nvCxnSpPr>
          <p:spPr>
            <a:xfrm>
              <a:off x="10380" y="981422"/>
              <a:ext cx="8240053" cy="0"/>
            </a:xfrm>
            <a:prstGeom prst="line">
              <a:avLst/>
            </a:prstGeom>
            <a:grpFill/>
            <a:ln w="6350">
              <a:solidFill>
                <a:schemeClr val="accent4">
                  <a:lumMod val="75000"/>
                </a:schemeClr>
              </a:solidFill>
              <a:headEnd type="none" w="med" len="med"/>
              <a:tailEnd type="none" w="lg" len="lg"/>
            </a:ln>
            <a:effectLst>
              <a:outerShdw blurRad="12700" dir="5400000" algn="t" rotWithShape="0">
                <a:srgbClr val="C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8792" y="933034"/>
              <a:ext cx="435002" cy="45266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灯片编号占位符 3"/>
          <p:cNvSpPr txBox="1"/>
          <p:nvPr/>
        </p:nvSpPr>
        <p:spPr>
          <a:xfrm>
            <a:off x="8238583" y="520896"/>
            <a:ext cx="662803" cy="323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8AC8DE-9D93-46B0-945A-F0E5CED4E6F5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fld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4" name="Picture 8" descr="Kirkendall effect标志物位移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82"/>
          <a:stretch>
            <a:fillRect/>
          </a:stretch>
        </p:blipFill>
        <p:spPr bwMode="auto">
          <a:xfrm>
            <a:off x="3908643" y="814745"/>
            <a:ext cx="4824863" cy="369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62730" y="5824467"/>
            <a:ext cx="8818540" cy="867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克肯达耳效应：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在置换式固溶体的扩散过程中，放置在原始界面上的标志物朝着低熔点元素的方向移动，移动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与时间成抛物线关系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49541" y="3902031"/>
            <a:ext cx="3359102" cy="2141187"/>
            <a:chOff x="358733" y="3826723"/>
            <a:chExt cx="3359102" cy="2141187"/>
          </a:xfrm>
        </p:grpSpPr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358733" y="3826723"/>
              <a:ext cx="271580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 err="1">
                  <a:solidFill>
                    <a:srgbClr val="0000FF"/>
                  </a:solidFill>
                  <a:latin typeface="Times New Roman" panose="02020603050405020304" pitchFamily="18" charset="0"/>
                </a:rPr>
                <a:t>Kirkendall</a:t>
              </a: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–</a:t>
              </a:r>
              <a:r>
                <a:rPr lang="en-US" altLang="zh-CN" sz="2000" b="1" dirty="0" err="1">
                  <a:solidFill>
                    <a:srgbClr val="0000FF"/>
                  </a:solidFill>
                  <a:latin typeface="Times New Roman" panose="02020603050405020304" pitchFamily="18" charset="0"/>
                </a:rPr>
                <a:t>Smigeiskas</a:t>
              </a:r>
              <a:endPara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" name="Text Box 1044"/>
            <p:cNvSpPr txBox="1">
              <a:spLocks noChangeArrowheads="1"/>
            </p:cNvSpPr>
            <p:nvPr/>
          </p:nvSpPr>
          <p:spPr bwMode="auto">
            <a:xfrm>
              <a:off x="358733" y="4322780"/>
              <a:ext cx="3359102" cy="1645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6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1947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年，实验条件：</a:t>
              </a:r>
              <a:r>
                <a:rPr lang="en-US" altLang="zh-CN" sz="2000" dirty="0"/>
                <a:t>785℃</a:t>
              </a:r>
              <a:endParaRPr lang="en-US" altLang="zh-CN" sz="2000" dirty="0"/>
            </a:p>
            <a:p>
              <a:pPr>
                <a:lnSpc>
                  <a:spcPct val="60000"/>
                </a:lnSpc>
                <a:spcBef>
                  <a:spcPct val="50000"/>
                </a:spcBef>
                <a:buNone/>
              </a:pPr>
              <a:r>
                <a:rPr lang="en-US" altLang="zh-CN" sz="2000" b="1" dirty="0"/>
                <a:t>Mo</a:t>
              </a:r>
              <a:r>
                <a:rPr lang="zh-CN" altLang="en-US" sz="2000" b="1" dirty="0"/>
                <a:t>熔点：</a:t>
              </a:r>
              <a:r>
                <a:rPr lang="en-US" altLang="zh-CN" sz="2000" b="1" dirty="0"/>
                <a:t>2623 ℃</a:t>
              </a:r>
              <a:endParaRPr lang="en-US" altLang="zh-CN" sz="2000" b="1" dirty="0"/>
            </a:p>
            <a:p>
              <a:pPr>
                <a:lnSpc>
                  <a:spcPct val="60000"/>
                </a:lnSpc>
                <a:spcBef>
                  <a:spcPct val="50000"/>
                </a:spcBef>
                <a:buNone/>
              </a:pPr>
              <a:r>
                <a:rPr lang="en-US" altLang="zh-CN" sz="2000" b="1" dirty="0"/>
                <a:t>Cu</a:t>
              </a:r>
              <a:r>
                <a:rPr lang="zh-CN" altLang="en-US" sz="2000" b="1" dirty="0"/>
                <a:t>熔点：</a:t>
              </a:r>
              <a:r>
                <a:rPr lang="en-US" altLang="zh-CN" sz="2000" b="1" dirty="0"/>
                <a:t>1083 ℃</a:t>
              </a:r>
              <a:endParaRPr lang="en-US" altLang="zh-CN" sz="2000" b="1" dirty="0"/>
            </a:p>
            <a:p>
              <a:pPr>
                <a:lnSpc>
                  <a:spcPct val="60000"/>
                </a:lnSpc>
                <a:spcBef>
                  <a:spcPct val="50000"/>
                </a:spcBef>
                <a:buNone/>
              </a:pPr>
              <a:r>
                <a:rPr lang="en-US" altLang="zh-CN" sz="2000" b="1" dirty="0"/>
                <a:t>Zn</a:t>
              </a:r>
              <a:r>
                <a:rPr lang="zh-CN" altLang="en-US" sz="2000" b="1" dirty="0"/>
                <a:t>熔点：</a:t>
              </a:r>
              <a:r>
                <a:rPr lang="en-US" altLang="zh-CN" sz="2000" b="1" dirty="0"/>
                <a:t>419 ℃</a:t>
              </a:r>
              <a:endParaRPr lang="en-US" altLang="zh-CN" sz="2000" b="1" dirty="0"/>
            </a:p>
            <a:p>
              <a:pPr>
                <a:lnSpc>
                  <a:spcPct val="60000"/>
                </a:lnSpc>
                <a:spcBef>
                  <a:spcPct val="50000"/>
                </a:spcBef>
                <a:buNone/>
              </a:pPr>
              <a:endParaRPr lang="en-US" altLang="zh-CN" sz="2000" b="1" dirty="0"/>
            </a:p>
          </p:txBody>
        </p:sp>
      </p:grpSp>
      <p:sp>
        <p:nvSpPr>
          <p:cNvPr id="14" name="Text Box 1026"/>
          <p:cNvSpPr txBox="1">
            <a:spLocks noChangeArrowheads="1"/>
          </p:cNvSpPr>
          <p:nvPr/>
        </p:nvSpPr>
        <p:spPr bwMode="auto">
          <a:xfrm>
            <a:off x="0" y="814782"/>
            <a:ext cx="449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2800" b="1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Kirkendall</a:t>
            </a:r>
            <a:r>
              <a:rPr lang="en-US" altLang="zh-CN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effect</a:t>
            </a:r>
            <a:endParaRPr lang="en-US" altLang="zh-CN" sz="2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1170" name="Picture 2" descr="https://upload.wikimedia.org/wikipedia/commons/3/3f/Kirkendall_effect_diffusion_exam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5" y="1493287"/>
            <a:ext cx="3291607" cy="244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五角星 34"/>
          <p:cNvSpPr/>
          <p:nvPr/>
        </p:nvSpPr>
        <p:spPr>
          <a:xfrm>
            <a:off x="8141357" y="128218"/>
            <a:ext cx="500600" cy="492246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对象 16385">
                <a:extLst>
                  <a:ext uri="{FF2B5EF4-FFF2-40B4-BE49-F238E27FC236}">
                    <ele attr="{3433DD56-1999-48FF-81A8-D51DF9CF6853}"/>
                  </a:ext>
                </a:extLst>
              </p:cNvPr>
              <p:cNvSpPr txBox="1"/>
              <p:nvPr/>
            </p:nvSpPr>
            <p:spPr bwMode="auto">
              <a:xfrm>
                <a:off x="5776392" y="4519409"/>
                <a:ext cx="6249987" cy="9636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CN" altLang="en-US" sz="3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ad>
                        <m:radPr>
                          <m:degHide m:val="on"/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16" name="对象 163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6392" y="4519409"/>
                <a:ext cx="6249987" cy="96361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 bwMode="auto">
          <a:xfrm>
            <a:off x="914400" y="635000"/>
            <a:ext cx="7315200" cy="2143125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在置换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型固溶体中，原子扩散的方式一般为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 bwMode="auto">
          <a:xfrm>
            <a:off x="1828800" y="2786063"/>
            <a:ext cx="6400800" cy="642938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原子互换机制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 bwMode="auto">
          <a:xfrm>
            <a:off x="1828800" y="3643313"/>
            <a:ext cx="6400800" cy="642938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间隙机制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 bwMode="auto">
          <a:xfrm>
            <a:off x="1828800" y="4500563"/>
            <a:ext cx="6400800" cy="642938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空位机制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12"/>
              </p:custDataLst>
            </p:nvPr>
          </p:nvSpPr>
          <p:spPr bwMode="auto">
            <a:xfrm>
              <a:off x="254000" y="0"/>
              <a:ext cx="1905000" cy="635000"/>
            </a:xfrm>
            <a:prstGeom prst="rect">
              <a:avLst/>
            </a:prstGeom>
            <a:grpFill/>
            <a:ln w="9525">
              <a:noFill/>
              <a:miter lim="800000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b="1" smtClean="0">
                  <a:solidFill>
                    <a:srgbClr val="00000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TipText"/>
            <p:cNvSpPr txBox="1"/>
            <p:nvPr>
              <p:custDataLst>
                <p:tags r:id="rId13"/>
              </p:custDataLst>
            </p:nvPr>
          </p:nvSpPr>
          <p:spPr bwMode="auto">
            <a:xfrm>
              <a:off x="1525905" y="109220"/>
              <a:ext cx="2286000" cy="508000"/>
            </a:xfrm>
            <a:prstGeom prst="rect">
              <a:avLst/>
            </a:prstGeom>
            <a:grpFill/>
            <a:ln w="9525">
              <a:noFill/>
              <a:miter lim="800000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 smtClean="0">
                  <a:solidFill>
                    <a:srgbClr val="80808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 b="1" smtClean="0">
                  <a:solidFill>
                    <a:srgbClr val="80808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12705" y="122819"/>
            <a:ext cx="4897495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2.8.2 </a:t>
            </a:r>
            <a:r>
              <a:rPr lang="en-US" altLang="zh-CN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Fick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定律的微观形式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4">
                <a:extLst>
                  <a:ext uri="{FF2B5EF4-FFF2-40B4-BE49-F238E27FC236}">
                    <ele attr="{D39554B2-E708-45F0-9256-19061BBC20E6}"/>
                  </a:ext>
                </a:extLst>
              </p:cNvPr>
              <p:cNvSpPr txBox="1"/>
              <p:nvPr/>
            </p:nvSpPr>
            <p:spPr bwMode="auto">
              <a:xfrm>
                <a:off x="693616" y="2527300"/>
                <a:ext cx="2957513" cy="26320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   =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   =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6466" y="4657725"/>
                <a:ext cx="2957513" cy="2632075"/>
              </a:xfrm>
              <a:prstGeom prst="rect">
                <a:avLst/>
              </a:prstGeom>
              <a:blipFill rotWithShape="1">
                <a:blip r:embed="rId1"/>
                <a:stretch>
                  <a:fillRect l="-144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6511" y="762000"/>
            <a:ext cx="335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一维扩散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情况：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053205" y="4791075"/>
            <a:ext cx="5715000" cy="1767840"/>
            <a:chOff x="780" y="7133"/>
            <a:chExt cx="9000" cy="2784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780" y="7133"/>
              <a:ext cx="9000" cy="2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 i="1" dirty="0"/>
                <a:t>n</a:t>
              </a:r>
              <a:r>
                <a:rPr lang="en-US" altLang="zh-CN" sz="2000" b="1" baseline="-25000" dirty="0"/>
                <a:t>1</a:t>
              </a:r>
              <a:r>
                <a:rPr lang="zh-CN" altLang="en-US" sz="2000" b="1" dirty="0"/>
                <a:t>－－平面</a:t>
              </a:r>
              <a:r>
                <a:rPr lang="en-US" altLang="zh-CN" sz="2000" b="1" dirty="0"/>
                <a:t>1</a:t>
              </a:r>
              <a:r>
                <a:rPr lang="zh-CN" altLang="en-US" sz="2000" b="1" dirty="0"/>
                <a:t>的扩散原子面密度</a:t>
              </a:r>
              <a:endParaRPr lang="zh-CN" altLang="en-US" sz="2000" b="1" dirty="0"/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 i="1" dirty="0"/>
                <a:t>n</a:t>
              </a:r>
              <a:r>
                <a:rPr lang="en-US" altLang="zh-CN" sz="2000" b="1" baseline="-25000" dirty="0"/>
                <a:t>2</a:t>
              </a:r>
              <a:r>
                <a:rPr lang="zh-CN" altLang="en-US" sz="2000" b="1" dirty="0"/>
                <a:t>－－平面</a:t>
              </a:r>
              <a:r>
                <a:rPr lang="en-US" altLang="zh-CN" sz="2000" b="1" dirty="0"/>
                <a:t>2</a:t>
              </a:r>
              <a:r>
                <a:rPr lang="zh-CN" altLang="en-US" sz="2000" b="1" dirty="0"/>
                <a:t>的扩散原子面密度</a:t>
              </a:r>
              <a:endParaRPr lang="zh-CN" altLang="en-US" sz="2000" b="1" dirty="0"/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000" b="1" dirty="0">
                  <a:sym typeface="Symbol" panose="05050102010706020507" pitchFamily="18" charset="2"/>
                </a:rPr>
                <a:t>－－原子的跳动频率</a:t>
              </a:r>
              <a:endParaRPr lang="zh-CN" altLang="en-US" sz="2000" b="1" dirty="0">
                <a:sym typeface="Symbol" panose="05050102010706020507" pitchFamily="18" charset="2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000" b="1" dirty="0">
                  <a:sym typeface="Symbol" panose="05050102010706020507" pitchFamily="18" charset="2"/>
                </a:rPr>
                <a:t>－－原子在平衡位置的逗留时间，</a:t>
              </a:r>
              <a:endParaRPr lang="zh-CN" altLang="en-US" sz="2000" b="1" dirty="0"/>
            </a:p>
          </p:txBody>
        </p:sp>
        <p:graphicFrame>
          <p:nvGraphicFramePr>
            <p:cNvPr id="8" name="Object 6"/>
            <p:cNvGraphicFramePr>
              <a:graphicFrameLocks noChangeAspect="1"/>
            </p:cNvGraphicFramePr>
            <p:nvPr/>
          </p:nvGraphicFramePr>
          <p:xfrm>
            <a:off x="7198" y="8830"/>
            <a:ext cx="1180" cy="1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75" name="Equation" r:id="rId2" imgW="431800" imgH="393700" progId="Equation.3">
                    <p:embed/>
                  </p:oleObj>
                </mc:Choice>
                <mc:Fallback>
                  <p:oleObj name="Equation" r:id="rId2" imgW="431800" imgH="3937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98" y="8830"/>
                          <a:ext cx="1180" cy="1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Object 4">
                <a:extLst>
                  <a:ext uri="{FF2B5EF4-FFF2-40B4-BE49-F238E27FC236}">
                    <ele attr="{57C27662-235F-43F4-9969-7AE2D3A51893}"/>
                  </a:ext>
                </a:extLst>
              </p:cNvPr>
              <p:cNvSpPr txBox="1"/>
              <p:nvPr/>
            </p:nvSpPr>
            <p:spPr bwMode="auto">
              <a:xfrm>
                <a:off x="209917" y="1380400"/>
                <a:ext cx="1758026" cy="70485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2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9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9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sz="9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zh-CN" altLang="en-US" sz="9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9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9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9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zh-CN" altLang="en-US" sz="9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9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sz="9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zh-CN" altLang="en-US" sz="9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   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1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917" y="1380400"/>
                <a:ext cx="1758026" cy="704851"/>
              </a:xfrm>
              <a:prstGeom prst="rect">
                <a:avLst/>
              </a:prstGeom>
              <a:blipFill rotWithShape="1">
                <a:blip r:embed="rId4"/>
                <a:stretch>
                  <a:fillRect b="-1379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bject 4">
                <a:extLst>
                  <a:ext uri="{FF2B5EF4-FFF2-40B4-BE49-F238E27FC236}">
                    <ele attr="{B0474811-51CF-444B-B312-7CBF02E11BAF}"/>
                  </a:ext>
                </a:extLst>
              </p:cNvPr>
              <p:cNvSpPr txBox="1"/>
              <p:nvPr/>
            </p:nvSpPr>
            <p:spPr bwMode="auto">
              <a:xfrm>
                <a:off x="2341254" y="1409100"/>
                <a:ext cx="2957513" cy="26320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   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1254" y="1409100"/>
                <a:ext cx="2957513" cy="26320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2" name="矩形 41"/>
          <p:cNvSpPr/>
          <p:nvPr/>
        </p:nvSpPr>
        <p:spPr>
          <a:xfrm>
            <a:off x="7507257" y="127093"/>
            <a:ext cx="1303669" cy="47654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一般了解</a:t>
            </a:r>
            <a:endParaRPr lang="zh-CN" altLang="en-US" sz="20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46" name="组合 11270"/>
          <p:cNvGrpSpPr/>
          <p:nvPr/>
        </p:nvGrpSpPr>
        <p:grpSpPr bwMode="auto">
          <a:xfrm>
            <a:off x="5383213" y="515938"/>
            <a:ext cx="3354387" cy="3970337"/>
            <a:chOff x="0" y="0"/>
            <a:chExt cx="2113" cy="2501"/>
          </a:xfrm>
        </p:grpSpPr>
        <p:sp>
          <p:nvSpPr>
            <p:cNvPr id="47" name="Line 41"/>
            <p:cNvSpPr>
              <a:spLocks noChangeShapeType="1"/>
            </p:cNvSpPr>
            <p:nvPr/>
          </p:nvSpPr>
          <p:spPr bwMode="auto">
            <a:xfrm>
              <a:off x="350" y="1444"/>
              <a:ext cx="175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42"/>
            <p:cNvSpPr>
              <a:spLocks noChangeShapeType="1"/>
            </p:cNvSpPr>
            <p:nvPr/>
          </p:nvSpPr>
          <p:spPr bwMode="auto">
            <a:xfrm>
              <a:off x="821" y="187"/>
              <a:ext cx="0" cy="2088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43"/>
            <p:cNvSpPr>
              <a:spLocks noChangeShapeType="1"/>
            </p:cNvSpPr>
            <p:nvPr/>
          </p:nvSpPr>
          <p:spPr bwMode="auto">
            <a:xfrm>
              <a:off x="343" y="2276"/>
              <a:ext cx="94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44"/>
            <p:cNvSpPr>
              <a:spLocks noChangeShapeType="1"/>
            </p:cNvSpPr>
            <p:nvPr/>
          </p:nvSpPr>
          <p:spPr bwMode="auto">
            <a:xfrm>
              <a:off x="1290" y="443"/>
              <a:ext cx="0" cy="183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45"/>
            <p:cNvSpPr>
              <a:spLocks noChangeShapeType="1"/>
            </p:cNvSpPr>
            <p:nvPr/>
          </p:nvSpPr>
          <p:spPr bwMode="auto">
            <a:xfrm>
              <a:off x="343" y="663"/>
              <a:ext cx="94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Line 46"/>
            <p:cNvSpPr>
              <a:spLocks noChangeShapeType="1"/>
            </p:cNvSpPr>
            <p:nvPr/>
          </p:nvSpPr>
          <p:spPr bwMode="auto">
            <a:xfrm>
              <a:off x="356" y="670"/>
              <a:ext cx="0" cy="160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47"/>
            <p:cNvSpPr>
              <a:spLocks noChangeShapeType="1"/>
            </p:cNvSpPr>
            <p:nvPr/>
          </p:nvSpPr>
          <p:spPr bwMode="auto">
            <a:xfrm>
              <a:off x="153" y="663"/>
              <a:ext cx="1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48"/>
            <p:cNvSpPr>
              <a:spLocks noChangeShapeType="1"/>
            </p:cNvSpPr>
            <p:nvPr/>
          </p:nvSpPr>
          <p:spPr bwMode="auto">
            <a:xfrm>
              <a:off x="146" y="2276"/>
              <a:ext cx="1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49"/>
            <p:cNvSpPr>
              <a:spLocks noChangeShapeType="1"/>
            </p:cNvSpPr>
            <p:nvPr/>
          </p:nvSpPr>
          <p:spPr bwMode="auto">
            <a:xfrm>
              <a:off x="220" y="679"/>
              <a:ext cx="0" cy="1588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Text Box 50"/>
            <p:cNvSpPr txBox="1">
              <a:spLocks noChangeArrowheads="1"/>
            </p:cNvSpPr>
            <p:nvPr/>
          </p:nvSpPr>
          <p:spPr bwMode="auto">
            <a:xfrm rot="-5400000">
              <a:off x="-167" y="1324"/>
              <a:ext cx="6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400" i="1">
                  <a:solidFill>
                    <a:schemeClr val="folHlink"/>
                  </a:solidFill>
                  <a:latin typeface="Times New Roman" panose="02020603050405020304" pitchFamily="18" charset="0"/>
                </a:rPr>
                <a:t>S </a:t>
              </a:r>
              <a:r>
                <a:rPr lang="en-US" altLang="zh-CN" sz="24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= 1</a:t>
              </a:r>
              <a:endParaRPr lang="en-US" altLang="zh-CN" sz="2400">
                <a:solidFill>
                  <a:schemeClr val="folHlin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Line 51"/>
            <p:cNvSpPr>
              <a:spLocks noChangeShapeType="1"/>
            </p:cNvSpPr>
            <p:nvPr/>
          </p:nvSpPr>
          <p:spPr bwMode="auto">
            <a:xfrm>
              <a:off x="594" y="1832"/>
              <a:ext cx="4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Line 52"/>
            <p:cNvSpPr>
              <a:spLocks noChangeShapeType="1"/>
            </p:cNvSpPr>
            <p:nvPr/>
          </p:nvSpPr>
          <p:spPr bwMode="auto">
            <a:xfrm>
              <a:off x="1733" y="163"/>
              <a:ext cx="0" cy="2127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Line 53"/>
            <p:cNvSpPr>
              <a:spLocks noChangeShapeType="1"/>
            </p:cNvSpPr>
            <p:nvPr/>
          </p:nvSpPr>
          <p:spPr bwMode="auto">
            <a:xfrm flipH="1">
              <a:off x="1350" y="1840"/>
              <a:ext cx="4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Line 54"/>
            <p:cNvSpPr>
              <a:spLocks noChangeShapeType="1"/>
            </p:cNvSpPr>
            <p:nvPr/>
          </p:nvSpPr>
          <p:spPr bwMode="auto">
            <a:xfrm>
              <a:off x="834" y="348"/>
              <a:ext cx="873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1" name="对象 11285"/>
            <p:cNvGraphicFramePr>
              <a:graphicFrameLocks noChangeAspect="1"/>
            </p:cNvGraphicFramePr>
            <p:nvPr/>
          </p:nvGraphicFramePr>
          <p:xfrm>
            <a:off x="794" y="2319"/>
            <a:ext cx="79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76" name="" r:id="rId6" imgW="88900" imgH="165735" progId="Equation.DSMT4">
                    <p:embed/>
                  </p:oleObj>
                </mc:Choice>
                <mc:Fallback>
                  <p:oleObj name="" r:id="rId6" imgW="88900" imgH="165735" progId="Equation.DSMT4">
                    <p:embed/>
                    <p:pic>
                      <p:nvPicPr>
                        <p:cNvPr id="0" name="对象 112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4" y="2319"/>
                          <a:ext cx="79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对象 11286"/>
            <p:cNvGraphicFramePr>
              <a:graphicFrameLocks noChangeAspect="1"/>
            </p:cNvGraphicFramePr>
            <p:nvPr/>
          </p:nvGraphicFramePr>
          <p:xfrm>
            <a:off x="1698" y="2328"/>
            <a:ext cx="113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77" name="" r:id="rId8" imgW="127635" imgH="165735" progId="Equation.DSMT4">
                    <p:embed/>
                  </p:oleObj>
                </mc:Choice>
                <mc:Fallback>
                  <p:oleObj name="" r:id="rId8" imgW="127635" imgH="165735" progId="Equation.DSMT4">
                    <p:embed/>
                    <p:pic>
                      <p:nvPicPr>
                        <p:cNvPr id="0" name="对象 112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8" y="2328"/>
                          <a:ext cx="113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Line 65"/>
            <p:cNvSpPr>
              <a:spLocks noChangeShapeType="1"/>
            </p:cNvSpPr>
            <p:nvPr/>
          </p:nvSpPr>
          <p:spPr bwMode="auto">
            <a:xfrm>
              <a:off x="547" y="525"/>
              <a:ext cx="266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67"/>
            <p:cNvSpPr>
              <a:spLocks noChangeShapeType="1"/>
            </p:cNvSpPr>
            <p:nvPr/>
          </p:nvSpPr>
          <p:spPr bwMode="auto">
            <a:xfrm flipH="1">
              <a:off x="1297" y="533"/>
              <a:ext cx="266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5" name="对象 11289"/>
            <p:cNvGraphicFramePr>
              <a:graphicFrameLocks noChangeAspect="1"/>
            </p:cNvGraphicFramePr>
            <p:nvPr/>
          </p:nvGraphicFramePr>
          <p:xfrm>
            <a:off x="767" y="16"/>
            <a:ext cx="95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78" name="" r:id="rId10" imgW="41275" imgH="95885" progId="Equation.3">
                    <p:embed/>
                  </p:oleObj>
                </mc:Choice>
                <mc:Fallback>
                  <p:oleObj name="" r:id="rId10" imgW="41275" imgH="95885" progId="Equation.3">
                    <p:embed/>
                    <p:pic>
                      <p:nvPicPr>
                        <p:cNvPr id="0" name="对象 112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7" y="16"/>
                          <a:ext cx="95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对象 11290"/>
            <p:cNvGraphicFramePr>
              <a:graphicFrameLocks noChangeAspect="1"/>
            </p:cNvGraphicFramePr>
            <p:nvPr/>
          </p:nvGraphicFramePr>
          <p:xfrm>
            <a:off x="1660" y="0"/>
            <a:ext cx="135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79" name="" r:id="rId12" imgW="68580" imgH="95885" progId="Equation.3">
                    <p:embed/>
                  </p:oleObj>
                </mc:Choice>
                <mc:Fallback>
                  <p:oleObj name="" r:id="rId12" imgW="68580" imgH="95885" progId="Equation.3">
                    <p:embed/>
                    <p:pic>
                      <p:nvPicPr>
                        <p:cNvPr id="0" name="对象 112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0" y="0"/>
                          <a:ext cx="135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对象 11291"/>
            <p:cNvGraphicFramePr>
              <a:graphicFrameLocks noChangeAspect="1"/>
            </p:cNvGraphicFramePr>
            <p:nvPr/>
          </p:nvGraphicFramePr>
          <p:xfrm>
            <a:off x="1197" y="149"/>
            <a:ext cx="150" cy="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80" name="" r:id="rId14" imgW="85725" imgH="113030" progId="Equation.3">
                    <p:embed/>
                  </p:oleObj>
                </mc:Choice>
                <mc:Fallback>
                  <p:oleObj name="" r:id="rId14" imgW="85725" imgH="113030" progId="Equation.3">
                    <p:embed/>
                    <p:pic>
                      <p:nvPicPr>
                        <p:cNvPr id="0" name="对象 112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7" y="149"/>
                          <a:ext cx="150" cy="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对象 11292"/>
            <p:cNvGraphicFramePr>
              <a:graphicFrameLocks noChangeAspect="1"/>
            </p:cNvGraphicFramePr>
            <p:nvPr/>
          </p:nvGraphicFramePr>
          <p:xfrm>
            <a:off x="942" y="325"/>
            <a:ext cx="116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81" name="" r:id="rId16" imgW="95885" imgH="260350" progId="Equation.3">
                    <p:embed/>
                  </p:oleObj>
                </mc:Choice>
                <mc:Fallback>
                  <p:oleObj name="" r:id="rId16" imgW="95885" imgH="260350" progId="Equation.3">
                    <p:embed/>
                    <p:pic>
                      <p:nvPicPr>
                        <p:cNvPr id="0" name="对象 112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2" y="325"/>
                          <a:ext cx="116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对象 11293"/>
            <p:cNvGraphicFramePr>
              <a:graphicFrameLocks noChangeAspect="1"/>
            </p:cNvGraphicFramePr>
            <p:nvPr/>
          </p:nvGraphicFramePr>
          <p:xfrm>
            <a:off x="855" y="1151"/>
            <a:ext cx="163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82" name="" r:id="rId18" imgW="92710" imgH="140335" progId="Equation.3">
                    <p:embed/>
                  </p:oleObj>
                </mc:Choice>
                <mc:Fallback>
                  <p:oleObj name="" r:id="rId18" imgW="92710" imgH="140335" progId="Equation.3">
                    <p:embed/>
                    <p:pic>
                      <p:nvPicPr>
                        <p:cNvPr id="0" name="对象 112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5" y="1151"/>
                          <a:ext cx="163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" name="对象 11294"/>
            <p:cNvGraphicFramePr>
              <a:graphicFrameLocks noChangeAspect="1"/>
            </p:cNvGraphicFramePr>
            <p:nvPr/>
          </p:nvGraphicFramePr>
          <p:xfrm>
            <a:off x="1758" y="1134"/>
            <a:ext cx="177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83" name="" r:id="rId20" imgW="95885" imgH="140335" progId="Equation.3">
                    <p:embed/>
                  </p:oleObj>
                </mc:Choice>
                <mc:Fallback>
                  <p:oleObj name="" r:id="rId20" imgW="95885" imgH="140335" progId="Equation.3">
                    <p:embed/>
                    <p:pic>
                      <p:nvPicPr>
                        <p:cNvPr id="0" name="对象 112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8" y="1134"/>
                          <a:ext cx="177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对象 11295"/>
            <p:cNvGraphicFramePr>
              <a:graphicFrameLocks noChangeAspect="1"/>
            </p:cNvGraphicFramePr>
            <p:nvPr/>
          </p:nvGraphicFramePr>
          <p:xfrm>
            <a:off x="847" y="1865"/>
            <a:ext cx="230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84" name="" r:id="rId22" imgW="140335" imgH="140335" progId="Equation.3">
                    <p:embed/>
                  </p:oleObj>
                </mc:Choice>
                <mc:Fallback>
                  <p:oleObj name="" r:id="rId22" imgW="140335" imgH="140335" progId="Equation.3">
                    <p:embed/>
                    <p:pic>
                      <p:nvPicPr>
                        <p:cNvPr id="0" name="对象 112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7" y="1865"/>
                          <a:ext cx="230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对象 11296"/>
            <p:cNvGraphicFramePr>
              <a:graphicFrameLocks noChangeAspect="1"/>
            </p:cNvGraphicFramePr>
            <p:nvPr/>
          </p:nvGraphicFramePr>
          <p:xfrm>
            <a:off x="1381" y="1864"/>
            <a:ext cx="230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85" name="" r:id="rId24" imgW="140335" imgH="140335" progId="Equation.3">
                    <p:embed/>
                  </p:oleObj>
                </mc:Choice>
                <mc:Fallback>
                  <p:oleObj name="" r:id="rId24" imgW="140335" imgH="140335" progId="Equation.3">
                    <p:embed/>
                    <p:pic>
                      <p:nvPicPr>
                        <p:cNvPr id="0" name="对象 112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1" y="1864"/>
                          <a:ext cx="230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对象 11297"/>
            <p:cNvGraphicFramePr>
              <a:graphicFrameLocks noChangeAspect="1"/>
            </p:cNvGraphicFramePr>
            <p:nvPr/>
          </p:nvGraphicFramePr>
          <p:xfrm>
            <a:off x="769" y="2269"/>
            <a:ext cx="95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86" name="" r:id="rId26" imgW="41275" imgH="95885" progId="Equation.3">
                    <p:embed/>
                  </p:oleObj>
                </mc:Choice>
                <mc:Fallback>
                  <p:oleObj name="" r:id="rId26" imgW="41275" imgH="95885" progId="Equation.3">
                    <p:embed/>
                    <p:pic>
                      <p:nvPicPr>
                        <p:cNvPr id="0" name="对象 112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9" y="2269"/>
                          <a:ext cx="95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对象 11298"/>
            <p:cNvGraphicFramePr>
              <a:graphicFrameLocks noChangeAspect="1"/>
            </p:cNvGraphicFramePr>
            <p:nvPr/>
          </p:nvGraphicFramePr>
          <p:xfrm>
            <a:off x="1669" y="2268"/>
            <a:ext cx="135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87" name="" r:id="rId28" imgW="68580" imgH="95885" progId="Equation.3">
                    <p:embed/>
                  </p:oleObj>
                </mc:Choice>
                <mc:Fallback>
                  <p:oleObj name="" r:id="rId28" imgW="68580" imgH="95885" progId="Equation.3">
                    <p:embed/>
                    <p:pic>
                      <p:nvPicPr>
                        <p:cNvPr id="0" name="对象 112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9" y="2268"/>
                          <a:ext cx="135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对象 11299"/>
            <p:cNvGraphicFramePr>
              <a:graphicFrameLocks noChangeAspect="1"/>
            </p:cNvGraphicFramePr>
            <p:nvPr/>
          </p:nvGraphicFramePr>
          <p:xfrm>
            <a:off x="1978" y="1491"/>
            <a:ext cx="135" cy="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488" name="" r:id="rId30" imgW="68580" imgH="85725" progId="Equation.3">
                    <p:embed/>
                  </p:oleObj>
                </mc:Choice>
                <mc:Fallback>
                  <p:oleObj name="" r:id="rId30" imgW="68580" imgH="85725" progId="Equation.3">
                    <p:embed/>
                    <p:pic>
                      <p:nvPicPr>
                        <p:cNvPr id="0" name="对象 112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8" y="1491"/>
                          <a:ext cx="135" cy="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autoUpdateAnimBg="0"/>
      <p:bldP spid="41" grpId="0"/>
      <p:bldP spid="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-33337" y="794511"/>
            <a:ext cx="6858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浓度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与扩散原子的面密度之间的关系：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3">
                <a:extLst>
                  <a:ext uri="{FF2B5EF4-FFF2-40B4-BE49-F238E27FC236}">
                    <ele attr="{FA77972A-A9BB-49AF-B15D-A4F268C3367F}"/>
                  </a:ext>
                </a:extLst>
              </p:cNvPr>
              <p:cNvSpPr txBox="1"/>
              <p:nvPr/>
            </p:nvSpPr>
            <p:spPr bwMode="auto">
              <a:xfrm>
                <a:off x="2384425" y="1347518"/>
                <a:ext cx="1486722" cy="334917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𝐶𝑟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4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4425" y="1347518"/>
                <a:ext cx="1486722" cy="334917"/>
              </a:xfrm>
              <a:prstGeom prst="rect">
                <a:avLst/>
              </a:prstGeom>
              <a:blipFill rotWithShape="1">
                <a:blip r:embed="rId1"/>
                <a:stretch>
                  <a:fillRect b="-1090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4">
                <a:extLst>
                  <a:ext uri="{FF2B5EF4-FFF2-40B4-BE49-F238E27FC236}">
                    <ele attr="{1032B40F-86B6-452D-85CF-F70B10E6FECC}"/>
                  </a:ext>
                </a:extLst>
              </p:cNvPr>
              <p:cNvSpPr txBox="1"/>
              <p:nvPr/>
            </p:nvSpPr>
            <p:spPr bwMode="auto">
              <a:xfrm>
                <a:off x="203041" y="2035236"/>
                <a:ext cx="4383088" cy="768924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∴  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041" y="2035236"/>
                <a:ext cx="4383088" cy="76892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5">
                <a:extLst>
                  <a:ext uri="{FF2B5EF4-FFF2-40B4-BE49-F238E27FC236}">
                    <ele attr="{9F72E1C0-1BEB-4151-A46E-132DD7AAA481}"/>
                  </a:ext>
                </a:extLst>
              </p:cNvPr>
              <p:cNvSpPr txBox="1"/>
              <p:nvPr/>
            </p:nvSpPr>
            <p:spPr bwMode="auto">
              <a:xfrm>
                <a:off x="4132263" y="2016967"/>
                <a:ext cx="1966913" cy="725488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32263" y="2016967"/>
                <a:ext cx="1966913" cy="72548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6">
                <a:extLst>
                  <a:ext uri="{FF2B5EF4-FFF2-40B4-BE49-F238E27FC236}">
                    <ele attr="{3C881BFD-B608-4010-B2B8-A32B403CCBA9}"/>
                  </a:ext>
                </a:extLst>
              </p:cNvPr>
              <p:cNvSpPr txBox="1"/>
              <p:nvPr/>
            </p:nvSpPr>
            <p:spPr bwMode="auto">
              <a:xfrm>
                <a:off x="695326" y="2767310"/>
                <a:ext cx="2154237" cy="725488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326" y="2767310"/>
                <a:ext cx="2154237" cy="72548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bject 7">
                <a:extLst>
                  <a:ext uri="{FF2B5EF4-FFF2-40B4-BE49-F238E27FC236}">
                    <ele attr="{9E873475-5F1E-48F9-B7A3-35C1F18389CD}"/>
                  </a:ext>
                </a:extLst>
              </p:cNvPr>
              <p:cNvSpPr txBox="1"/>
              <p:nvPr/>
            </p:nvSpPr>
            <p:spPr bwMode="auto">
              <a:xfrm>
                <a:off x="695326" y="3427947"/>
                <a:ext cx="1873250" cy="79692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326" y="3365082"/>
                <a:ext cx="1873250" cy="79692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37" name="组合 36"/>
          <p:cNvGrpSpPr/>
          <p:nvPr/>
        </p:nvGrpSpPr>
        <p:grpSpPr>
          <a:xfrm>
            <a:off x="3346552" y="2472243"/>
            <a:ext cx="5705475" cy="727075"/>
            <a:chOff x="140251" y="4486483"/>
            <a:chExt cx="5705475" cy="7270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Object 8">
                  <a:extLst>
                    <a:ext uri="{FF2B5EF4-FFF2-40B4-BE49-F238E27FC236}">
                      <ele attr="{71045CFC-6636-4A22-826B-8174C9BE259B}"/>
                    </a:ext>
                  </a:extLst>
                </p:cNvPr>
                <p:cNvSpPr txBox="1"/>
                <p:nvPr/>
              </p:nvSpPr>
              <p:spPr bwMode="auto">
                <a:xfrm>
                  <a:off x="3340651" y="4486483"/>
                  <a:ext cx="2505075" cy="7270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  </m:t>
                        </m:r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Object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40651" y="4486483"/>
                  <a:ext cx="2505075" cy="72707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40251" y="4696102"/>
              <a:ext cx="32004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000" dirty="0"/>
                <a:t>   </a:t>
              </a:r>
              <a:r>
                <a:rPr lang="zh-CN" altLang="en-US" sz="2000" b="0" dirty="0"/>
                <a:t> 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一维扩散情况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598172" y="3262182"/>
            <a:ext cx="5302250" cy="727075"/>
            <a:chOff x="474663" y="4879975"/>
            <a:chExt cx="5302250" cy="727075"/>
          </a:xfrm>
        </p:grpSpPr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474663" y="4982528"/>
              <a:ext cx="335280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三维扩散情况</a:t>
              </a:r>
              <a:r>
                <a:rPr lang="zh-CN" altLang="en-US" sz="2000" dirty="0"/>
                <a:t>：</a:t>
              </a:r>
              <a:endParaRPr lang="zh-CN" altLang="en-US" sz="20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Object 11">
                  <a:extLst>
                    <a:ext uri="{FF2B5EF4-FFF2-40B4-BE49-F238E27FC236}">
                      <ele attr="{AF5CB082-8C5E-4E29-A602-EFF2835D0B59}"/>
                    </a:ext>
                  </a:extLst>
                </p:cNvPr>
                <p:cNvSpPr txBox="1"/>
                <p:nvPr/>
              </p:nvSpPr>
              <p:spPr bwMode="auto">
                <a:xfrm>
                  <a:off x="3575050" y="4879975"/>
                  <a:ext cx="2201863" cy="7270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" name="Object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75050" y="4879975"/>
                  <a:ext cx="2201863" cy="72707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506356" y="108858"/>
            <a:ext cx="4897495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2.8.2 </a:t>
            </a:r>
            <a:r>
              <a:rPr lang="en-US" altLang="zh-CN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Fick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定律的微观形式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对象 23">
                <a:extLst>
                  <a:ext uri="{FF2B5EF4-FFF2-40B4-BE49-F238E27FC236}">
                    <ele attr="{7CAA9B35-6B38-431F-972A-DF4B0D2B7B1A}"/>
                  </a:ext>
                </a:extLst>
              </p:cNvPr>
              <p:cNvSpPr txBox="1"/>
              <p:nvPr/>
            </p:nvSpPr>
            <p:spPr bwMode="auto">
              <a:xfrm>
                <a:off x="388620" y="1163308"/>
                <a:ext cx="1528763" cy="904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1⋅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1⋅</m:t>
                          </m:r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4" name="对象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620" y="1163308"/>
                <a:ext cx="1528763" cy="9048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25120" y="995680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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-Fe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中的扩散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64"/>
          <p:cNvSpPr txBox="1">
            <a:spLocks noChangeArrowheads="1"/>
          </p:cNvSpPr>
          <p:nvPr/>
        </p:nvSpPr>
        <p:spPr bwMode="auto">
          <a:xfrm>
            <a:off x="477520" y="1681480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-Fe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，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FCC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结构，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C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位于八面体间隙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Box 65"/>
          <p:cNvSpPr txBox="1">
            <a:spLocks noChangeArrowheads="1"/>
          </p:cNvSpPr>
          <p:nvPr/>
        </p:nvSpPr>
        <p:spPr bwMode="auto">
          <a:xfrm>
            <a:off x="477520" y="2351405"/>
            <a:ext cx="8280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对于一个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原子，周围有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个位置可跳，其中跳到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plane 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上的几率是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66">
                <a:extLst>
                  <a:ext uri="{FF2B5EF4-FFF2-40B4-BE49-F238E27FC236}">
                    <ele attr="{03EC3D4E-43BD-4683-91FD-112EBA2CB60A}"/>
                  </a:ext>
                </a:extLst>
              </p:cNvPr>
              <p:cNvSpPr txBox="1"/>
              <p:nvPr/>
            </p:nvSpPr>
            <p:spPr bwMode="auto">
              <a:xfrm>
                <a:off x="1163638" y="3357563"/>
                <a:ext cx="2302576" cy="66992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∴  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" name="Object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3638" y="2843213"/>
                <a:ext cx="2302576" cy="66992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67">
                <a:extLst>
                  <a:ext uri="{FF2B5EF4-FFF2-40B4-BE49-F238E27FC236}">
                    <ele attr="{077D2E07-FE83-41D0-B074-28434F81FD3F}"/>
                  </a:ext>
                </a:extLst>
              </p:cNvPr>
              <p:cNvSpPr txBox="1"/>
              <p:nvPr/>
            </p:nvSpPr>
            <p:spPr bwMode="auto">
              <a:xfrm>
                <a:off x="1646238" y="4298950"/>
                <a:ext cx="1147762" cy="668338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r>
                  <a:rPr lang="en-US" altLang="zh-CN" sz="2400" dirty="0">
                    <a:solidFill>
                      <a:srgbClr val="000000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Object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6238" y="3575050"/>
                <a:ext cx="1147762" cy="668338"/>
              </a:xfrm>
              <a:prstGeom prst="rect">
                <a:avLst/>
              </a:prstGeom>
              <a:blipFill rotWithShape="1">
                <a:blip r:embed="rId2"/>
                <a:stretch>
                  <a:fillRect l="-797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bject 68">
                <a:extLst>
                  <a:ext uri="{FF2B5EF4-FFF2-40B4-BE49-F238E27FC236}">
                    <ele attr="{C31C5D94-F52C-47B7-8D6D-A3BA4571B434}"/>
                  </a:ext>
                </a:extLst>
              </p:cNvPr>
              <p:cNvSpPr txBox="1"/>
              <p:nvPr/>
            </p:nvSpPr>
            <p:spPr bwMode="auto">
              <a:xfrm>
                <a:off x="935038" y="5262563"/>
                <a:ext cx="3504882" cy="71437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∴  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m:rPr>
                          <m:sty m:val="p"/>
                        </m:rP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m:rPr>
                          <m:sty m:val="p"/>
                        </m:rP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8" name="Object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29360" y="4157980"/>
                <a:ext cx="3954145" cy="8959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9" name="Group 75"/>
          <p:cNvGrpSpPr/>
          <p:nvPr/>
        </p:nvGrpSpPr>
        <p:grpSpPr bwMode="auto">
          <a:xfrm>
            <a:off x="4973320" y="2976880"/>
            <a:ext cx="2971800" cy="3505200"/>
            <a:chOff x="3312" y="1632"/>
            <a:chExt cx="1872" cy="2208"/>
          </a:xfrm>
        </p:grpSpPr>
        <p:pic>
          <p:nvPicPr>
            <p:cNvPr id="10" name="Picture 69" descr="图8－2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1632"/>
              <a:ext cx="1872" cy="2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Freeform 71"/>
            <p:cNvSpPr/>
            <p:nvPr/>
          </p:nvSpPr>
          <p:spPr bwMode="auto">
            <a:xfrm>
              <a:off x="3504" y="1776"/>
              <a:ext cx="336" cy="1344"/>
            </a:xfrm>
            <a:custGeom>
              <a:avLst/>
              <a:gdLst>
                <a:gd name="T0" fmla="*/ 336 w 336"/>
                <a:gd name="T1" fmla="*/ 0 h 1344"/>
                <a:gd name="T2" fmla="*/ 0 w 336"/>
                <a:gd name="T3" fmla="*/ 336 h 1344"/>
                <a:gd name="T4" fmla="*/ 0 w 336"/>
                <a:gd name="T5" fmla="*/ 1344 h 1344"/>
                <a:gd name="T6" fmla="*/ 336 w 336"/>
                <a:gd name="T7" fmla="*/ 1056 h 1344"/>
                <a:gd name="T8" fmla="*/ 336 w 336"/>
                <a:gd name="T9" fmla="*/ 0 h 1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6" h="1344">
                  <a:moveTo>
                    <a:pt x="336" y="0"/>
                  </a:moveTo>
                  <a:lnTo>
                    <a:pt x="0" y="336"/>
                  </a:lnTo>
                  <a:lnTo>
                    <a:pt x="0" y="1344"/>
                  </a:lnTo>
                  <a:lnTo>
                    <a:pt x="336" y="105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FFFF99">
                <a:alpha val="50195"/>
              </a:srgbClr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72"/>
            <p:cNvSpPr/>
            <p:nvPr/>
          </p:nvSpPr>
          <p:spPr bwMode="auto">
            <a:xfrm>
              <a:off x="4056" y="1728"/>
              <a:ext cx="312" cy="1440"/>
            </a:xfrm>
            <a:custGeom>
              <a:avLst/>
              <a:gdLst>
                <a:gd name="T0" fmla="*/ 250 w 336"/>
                <a:gd name="T1" fmla="*/ 0 h 1344"/>
                <a:gd name="T2" fmla="*/ 0 w 336"/>
                <a:gd name="T3" fmla="*/ 444 h 1344"/>
                <a:gd name="T4" fmla="*/ 0 w 336"/>
                <a:gd name="T5" fmla="*/ 1771 h 1344"/>
                <a:gd name="T6" fmla="*/ 250 w 336"/>
                <a:gd name="T7" fmla="*/ 1392 h 1344"/>
                <a:gd name="T8" fmla="*/ 250 w 336"/>
                <a:gd name="T9" fmla="*/ 0 h 1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6" h="1344">
                  <a:moveTo>
                    <a:pt x="336" y="0"/>
                  </a:moveTo>
                  <a:lnTo>
                    <a:pt x="0" y="336"/>
                  </a:lnTo>
                  <a:lnTo>
                    <a:pt x="0" y="1344"/>
                  </a:lnTo>
                  <a:lnTo>
                    <a:pt x="336" y="105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FFFF99">
                <a:alpha val="50195"/>
              </a:srgbClr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 Box 73"/>
            <p:cNvSpPr txBox="1">
              <a:spLocks noChangeArrowheads="1"/>
            </p:cNvSpPr>
            <p:nvPr/>
          </p:nvSpPr>
          <p:spPr bwMode="auto">
            <a:xfrm>
              <a:off x="4224" y="1792"/>
              <a:ext cx="1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0">
                  <a:solidFill>
                    <a:srgbClr val="FF0000"/>
                  </a:solidFill>
                </a:rPr>
                <a:t>1</a:t>
              </a:r>
              <a:endParaRPr lang="en-US" altLang="zh-CN" sz="2000" b="0">
                <a:solidFill>
                  <a:srgbClr val="FF0000"/>
                </a:solidFill>
              </a:endParaRPr>
            </a:p>
          </p:txBody>
        </p:sp>
        <p:sp>
          <p:nvSpPr>
            <p:cNvPr id="14" name="Text Box 74"/>
            <p:cNvSpPr txBox="1">
              <a:spLocks noChangeArrowheads="1"/>
            </p:cNvSpPr>
            <p:nvPr/>
          </p:nvSpPr>
          <p:spPr bwMode="auto">
            <a:xfrm>
              <a:off x="3704" y="1792"/>
              <a:ext cx="1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0">
                  <a:solidFill>
                    <a:srgbClr val="FF0000"/>
                  </a:solidFill>
                </a:rPr>
                <a:t>2</a:t>
              </a:r>
              <a:endParaRPr lang="en-US" altLang="zh-CN" sz="2000" b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506356" y="108858"/>
            <a:ext cx="4897495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8.8.2 Fick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定律的微观形式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bject 13">
                <a:extLst>
                  <a:ext uri="{FF2B5EF4-FFF2-40B4-BE49-F238E27FC236}">
                    <ele attr="{F7431385-98E3-461B-B3BD-760D607CDD67}"/>
                  </a:ext>
                </a:extLst>
              </p:cNvPr>
              <p:cNvSpPr txBox="1"/>
              <p:nvPr/>
            </p:nvSpPr>
            <p:spPr bwMode="auto">
              <a:xfrm>
                <a:off x="5748018" y="1008380"/>
                <a:ext cx="3162065" cy="82550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zh-CN" alt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800" i="0" dirty="0">
                    <a:solidFill>
                      <a:srgbClr val="000000"/>
                    </a:solidFill>
                    <a:latin typeface="+mj-lt"/>
                  </a:rPr>
                  <a:t>α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sty m:val="p"/>
                      </m:rP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Γ</m:t>
                    </m:r>
                    <m:sSup>
                      <m:sSup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Γ</m:t>
                    </m:r>
                    <m:sSup>
                      <m:sSup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7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48018" y="1008380"/>
                <a:ext cx="3162065" cy="825500"/>
              </a:xfrm>
              <a:prstGeom prst="rect">
                <a:avLst/>
              </a:prstGeom>
              <a:blipFill rotWithShape="1">
                <a:blip r:embed="rId5"/>
                <a:stretch>
                  <a:fillRect t="-661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28" name="组合 27"/>
          <p:cNvGrpSpPr/>
          <p:nvPr/>
        </p:nvGrpSpPr>
        <p:grpSpPr>
          <a:xfrm>
            <a:off x="1248251" y="5546627"/>
            <a:ext cx="7162801" cy="1066800"/>
            <a:chOff x="474663" y="5758342"/>
            <a:chExt cx="7162801" cy="1066800"/>
          </a:xfrm>
        </p:grpSpPr>
        <p:grpSp>
          <p:nvGrpSpPr>
            <p:cNvPr id="2" name="Group 17"/>
            <p:cNvGrpSpPr/>
            <p:nvPr/>
          </p:nvGrpSpPr>
          <p:grpSpPr bwMode="auto">
            <a:xfrm>
              <a:off x="474663" y="5758342"/>
              <a:ext cx="7162801" cy="1066800"/>
              <a:chOff x="528" y="3504"/>
              <a:chExt cx="4512" cy="672"/>
            </a:xfrm>
          </p:grpSpPr>
          <p:grpSp>
            <p:nvGrpSpPr>
              <p:cNvPr id="16" name="Group 16"/>
              <p:cNvGrpSpPr/>
              <p:nvPr/>
            </p:nvGrpSpPr>
            <p:grpSpPr bwMode="auto">
              <a:xfrm>
                <a:off x="528" y="3504"/>
                <a:ext cx="4176" cy="672"/>
                <a:chOff x="288" y="3504"/>
                <a:chExt cx="4176" cy="672"/>
              </a:xfrm>
            </p:grpSpPr>
            <p:sp>
              <p:nvSpPr>
                <p:cNvPr id="18" name="Rectangle 15"/>
                <p:cNvSpPr>
                  <a:spLocks noChangeArrowheads="1"/>
                </p:cNvSpPr>
                <p:nvPr/>
              </p:nvSpPr>
              <p:spPr bwMode="auto">
                <a:xfrm>
                  <a:off x="288" y="3504"/>
                  <a:ext cx="4176" cy="672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40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" name="Object 13">
                      <a:extLst>
                        <a:ext uri="{FF2B5EF4-FFF2-40B4-BE49-F238E27FC236}">
                          <ele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1784" y="3580"/>
                      <a:ext cx="1412" cy="27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/>
                  </p:spPr>
                  <p:txBody>
                    <a:bodyPr>
                      <a:no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zh-CN" altLang="en-US" sz="2000" i="0" dirty="0">
                          <a:solidFill>
                            <a:srgbClr val="000000"/>
                          </a:solidFill>
                          <a:latin typeface="+mj-lt"/>
                        </a:rPr>
                        <a:t>α</a:t>
                      </a:r>
                      <a14:m>
                        <m:oMath xmlns:m="http://schemas.openxmlformats.org/officeDocument/2006/math">
                          <m:r>
                            <a:rPr lang="en-US" altLang="zh-CN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m:rPr>
                              <m:sty m:val="p"/>
                            </m:r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sty m:val="p"/>
                            </m:r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a14:m>
                      <a:endParaRPr lang="zh-CN" altLang="en-US" sz="2000" dirty="0"/>
                    </a:p>
                  </p:txBody>
                </p:sp>
              </mc:Choice>
              <mc:Fallback>
                <p:sp>
                  <p:nvSpPr>
                    <p:cNvPr id="19" name="Object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1784" y="3580"/>
                      <a:ext cx="1412" cy="272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 t="-7042" b="-16901"/>
                      </a:stretch>
                    </a:blipFill>
                    <a:ln>
                      <a:noFill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  <a:endParaRPr lang="zh-CN" altLang="en-US">
                        <a:noFill/>
                      </a:endParaRPr>
                    </a:p>
                  </p:txBody>
                </p:sp>
              </mc:Fallback>
            </mc:AlternateContent>
          </p:grpSp>
          <p:sp>
            <p:nvSpPr>
              <p:cNvPr id="20" name="Text Box 14"/>
              <p:cNvSpPr txBox="1">
                <a:spLocks noChangeArrowheads="1"/>
              </p:cNvSpPr>
              <p:nvPr/>
            </p:nvSpPr>
            <p:spPr bwMode="auto">
              <a:xfrm>
                <a:off x="624" y="3888"/>
                <a:ext cx="44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000" b="0" i="1">
                    <a:sym typeface="Symbol" panose="05050102010706020507" pitchFamily="18" charset="2"/>
                  </a:rPr>
                  <a:t></a:t>
                </a:r>
                <a:r>
                  <a:rPr lang="zh-CN" altLang="en-US" sz="2000" b="0">
                    <a:sym typeface="Symbol" panose="05050102010706020507" pitchFamily="18" charset="2"/>
                  </a:rPr>
                  <a:t>－－几何因子，决定于晶体结构；</a:t>
                </a:r>
                <a:r>
                  <a:rPr lang="en-US" altLang="zh-CN" sz="2000" b="0" i="1">
                    <a:sym typeface="Symbol" panose="05050102010706020507" pitchFamily="18" charset="2"/>
                  </a:rPr>
                  <a:t>a</a:t>
                </a:r>
                <a:r>
                  <a:rPr lang="zh-CN" altLang="en-US" sz="2000" b="0">
                    <a:sym typeface="Symbol" panose="05050102010706020507" pitchFamily="18" charset="2"/>
                  </a:rPr>
                  <a:t>－－点阵常数</a:t>
                </a:r>
                <a:endParaRPr lang="zh-CN" altLang="en-US" sz="2000" b="0"/>
              </a:p>
            </p:txBody>
          </p:sp>
        </p:grpSp>
        <p:sp>
          <p:nvSpPr>
            <p:cNvPr id="27" name="Text Box 3"/>
            <p:cNvSpPr txBox="1">
              <a:spLocks noChangeArrowheads="1"/>
            </p:cNvSpPr>
            <p:nvPr/>
          </p:nvSpPr>
          <p:spPr bwMode="auto">
            <a:xfrm>
              <a:off x="506356" y="5831662"/>
              <a:ext cx="3124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爱因斯坦方程：</a:t>
              </a:r>
              <a:endPara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bldLvl="0" animBg="1"/>
      <p:bldP spid="7" grpId="0" bldLvl="0" animBg="1"/>
      <p:bldP spid="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182231"/>
            <a:ext cx="87884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上述关于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Fick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定律微观形式的推导有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两个假设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①原子跳动是随机的，事实上原子跳动并不完全随机的；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8890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各方向每一次跳动的距离都是相同的，这只适用于立方系。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06356" y="108858"/>
            <a:ext cx="4897495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2.8.2 </a:t>
            </a:r>
            <a:r>
              <a:rPr lang="en-US" altLang="zh-CN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Fick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定律的微观形式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1113909"/>
            <a:ext cx="7543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晶体中原子运动的特点：</a:t>
            </a:r>
            <a:endParaRPr lang="zh-CN" altLang="en-US" sz="2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95300" y="1829015"/>
            <a:ext cx="8153400" cy="247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8925" indent="-28892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在某一时刻，大部分原子作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振动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，个别原子作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跳动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对某一个原子，大部分时间在作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振动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，某一时刻作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跳动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从微观尺度看，扩散的本质是原子的布朗运动，即在晶体中无规则跳动的结果。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29479" y="126365"/>
            <a:ext cx="5368777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2.8.1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扩散与原子的随机行走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-76200" y="747916"/>
            <a:ext cx="7543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原子的无规则跳动与原子宏观位移的关系：</a:t>
            </a:r>
            <a:endParaRPr lang="zh-CN" altLang="en-US" sz="2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429479" y="136525"/>
            <a:ext cx="5368777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2.8.1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扩散与原子的随机行走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42437" y="3283660"/>
            <a:ext cx="5029200" cy="2379876"/>
            <a:chOff x="35798" y="2379829"/>
            <a:chExt cx="5662612" cy="3020530"/>
          </a:xfrm>
        </p:grpSpPr>
        <p:grpSp>
          <p:nvGrpSpPr>
            <p:cNvPr id="59" name="组合 58"/>
            <p:cNvGrpSpPr/>
            <p:nvPr/>
          </p:nvGrpSpPr>
          <p:grpSpPr>
            <a:xfrm>
              <a:off x="35798" y="2379829"/>
              <a:ext cx="5246687" cy="2085040"/>
              <a:chOff x="35798" y="2379829"/>
              <a:chExt cx="5246687" cy="2085040"/>
            </a:xfrm>
          </p:grpSpPr>
          <p:graphicFrame>
            <p:nvGraphicFramePr>
              <p:cNvPr id="52" name="对象 6149"/>
              <p:cNvGraphicFramePr>
                <a:graphicFrameLocks noChangeAspect="1"/>
              </p:cNvGraphicFramePr>
              <p:nvPr/>
            </p:nvGraphicFramePr>
            <p:xfrm>
              <a:off x="35798" y="2379829"/>
              <a:ext cx="5246687" cy="9032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2076" name="" r:id="rId1" imgW="2425065" imgH="370205" progId="Equation.DSMT4">
                      <p:embed/>
                    </p:oleObj>
                  </mc:Choice>
                  <mc:Fallback>
                    <p:oleObj name="" r:id="rId1" imgW="2425065" imgH="370205" progId="Equation.DSMT4">
                      <p:embed/>
                      <p:pic>
                        <p:nvPicPr>
                          <p:cNvPr id="0" name="对象 61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798" y="2379829"/>
                            <a:ext cx="5246687" cy="9032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3" name="对象 6150"/>
              <p:cNvGraphicFramePr>
                <a:graphicFrameLocks noChangeAspect="1"/>
              </p:cNvGraphicFramePr>
              <p:nvPr/>
            </p:nvGraphicFramePr>
            <p:xfrm>
              <a:off x="926117" y="3283116"/>
              <a:ext cx="3460750" cy="5286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2077" name="" r:id="rId3" imgW="1603375" imgH="219710" progId="Equation.DSMT4">
                      <p:embed/>
                    </p:oleObj>
                  </mc:Choice>
                  <mc:Fallback>
                    <p:oleObj name="" r:id="rId3" imgW="1603375" imgH="219710" progId="Equation.DSMT4">
                      <p:embed/>
                      <p:pic>
                        <p:nvPicPr>
                          <p:cNvPr id="0" name="对象 615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26117" y="3283116"/>
                            <a:ext cx="3460750" cy="5286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4" name="对象 6151"/>
              <p:cNvGraphicFramePr>
                <a:graphicFrameLocks noChangeAspect="1"/>
              </p:cNvGraphicFramePr>
              <p:nvPr/>
            </p:nvGraphicFramePr>
            <p:xfrm>
              <a:off x="915765" y="3923532"/>
              <a:ext cx="3040062" cy="5413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2078" name="" r:id="rId5" imgW="1371600" imgH="219710" progId="Equation.DSMT4">
                      <p:embed/>
                    </p:oleObj>
                  </mc:Choice>
                  <mc:Fallback>
                    <p:oleObj name="" r:id="rId5" imgW="1371600" imgH="219710" progId="Equation.DSMT4">
                      <p:embed/>
                      <p:pic>
                        <p:nvPicPr>
                          <p:cNvPr id="0" name="对象 61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15765" y="3923532"/>
                            <a:ext cx="3040062" cy="5413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5" name="对象 6152"/>
            <p:cNvGraphicFramePr>
              <a:graphicFrameLocks noChangeAspect="1"/>
            </p:cNvGraphicFramePr>
            <p:nvPr/>
          </p:nvGraphicFramePr>
          <p:xfrm>
            <a:off x="35798" y="4512947"/>
            <a:ext cx="5662612" cy="887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079" name="" r:id="rId7" imgW="2661920" imgH="370205" progId="Equation.DSMT4">
                    <p:embed/>
                  </p:oleObj>
                </mc:Choice>
                <mc:Fallback>
                  <p:oleObj name="" r:id="rId7" imgW="2661920" imgH="370205" progId="Equation.DSMT4">
                    <p:embed/>
                    <p:pic>
                      <p:nvPicPr>
                        <p:cNvPr id="0" name="对象 61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98" y="4512947"/>
                          <a:ext cx="5662612" cy="887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对象 6153">
                <a:extLst>
                  <a:ext uri="{FF2B5EF4-FFF2-40B4-BE49-F238E27FC236}">
                    <ele attr="{38C08A74-0531-4D29-94DB-98108C61D519}"/>
                  </a:ext>
                </a:extLst>
              </p:cNvPr>
              <p:cNvSpPr txBox="1"/>
              <p:nvPr/>
            </p:nvSpPr>
            <p:spPr bwMode="auto">
              <a:xfrm>
                <a:off x="2273974" y="5811492"/>
                <a:ext cx="4722812" cy="1203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lang="zh-CN" altLang="en-US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sup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zh-CN" alt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nary>
                        <m:naryPr>
                          <m:chr m:val="∑"/>
                          <m:ctrlP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p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CN" alt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zh-CN" alt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</m:e>
                      </m:nary>
                      <m:r>
                        <a:rPr lang="zh-CN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56" name="对象 6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3974" y="5811492"/>
                <a:ext cx="4722812" cy="120332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65" name="组合 64"/>
          <p:cNvGrpSpPr/>
          <p:nvPr/>
        </p:nvGrpSpPr>
        <p:grpSpPr>
          <a:xfrm>
            <a:off x="44224" y="1219550"/>
            <a:ext cx="9065190" cy="2507097"/>
            <a:chOff x="101254" y="1209821"/>
            <a:chExt cx="9065190" cy="2507097"/>
          </a:xfrm>
        </p:grpSpPr>
        <p:grpSp>
          <p:nvGrpSpPr>
            <p:cNvPr id="36" name="Group 37"/>
            <p:cNvGrpSpPr/>
            <p:nvPr/>
          </p:nvGrpSpPr>
          <p:grpSpPr bwMode="auto">
            <a:xfrm>
              <a:off x="101254" y="1238612"/>
              <a:ext cx="5029200" cy="1079500"/>
              <a:chOff x="384" y="1488"/>
              <a:chExt cx="3168" cy="680"/>
            </a:xfrm>
          </p:grpSpPr>
          <p:sp>
            <p:nvSpPr>
              <p:cNvPr id="37" name="Text Box 34"/>
              <p:cNvSpPr txBox="1">
                <a:spLocks noChangeArrowheads="1"/>
              </p:cNvSpPr>
              <p:nvPr/>
            </p:nvSpPr>
            <p:spPr bwMode="auto">
              <a:xfrm>
                <a:off x="384" y="1488"/>
                <a:ext cx="3168" cy="6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zh-CN" altLang="en-US" sz="2400" b="1" u="sng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一个原子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每次无规则跳动的位移矢量为    ，则跳动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次的位移     为：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aphicFrame>
            <p:nvGraphicFramePr>
              <p:cNvPr id="38" name="Object 35"/>
              <p:cNvGraphicFramePr>
                <a:graphicFrameLocks noChangeAspect="1"/>
              </p:cNvGraphicFramePr>
              <p:nvPr/>
            </p:nvGraphicFramePr>
            <p:xfrm>
              <a:off x="864" y="1832"/>
              <a:ext cx="187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2080" name="Equation" r:id="rId10" imgW="127000" imgH="228600" progId="Equation.3">
                      <p:embed/>
                    </p:oleObj>
                  </mc:Choice>
                  <mc:Fallback>
                    <p:oleObj name="Equation" r:id="rId10" imgW="127000" imgH="228600" progId="Equation.3">
                      <p:embed/>
                      <p:pic>
                        <p:nvPicPr>
                          <p:cNvPr id="0" name="Object 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4" y="1832"/>
                            <a:ext cx="187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" name="Object 36"/>
              <p:cNvGraphicFramePr>
                <a:graphicFrameLocks noChangeAspect="1"/>
              </p:cNvGraphicFramePr>
              <p:nvPr/>
            </p:nvGraphicFramePr>
            <p:xfrm>
              <a:off x="2700" y="1835"/>
              <a:ext cx="257" cy="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2081" name="Equation" r:id="rId12" imgW="190500" imgH="241300" progId="Equation.3">
                      <p:embed/>
                    </p:oleObj>
                  </mc:Choice>
                  <mc:Fallback>
                    <p:oleObj name="Equation" r:id="rId12" imgW="190500" imgH="241300" progId="Equation.3">
                      <p:embed/>
                      <p:pic>
                        <p:nvPicPr>
                          <p:cNvPr id="0" name="Object 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00" y="1835"/>
                            <a:ext cx="257" cy="3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33785" y="1209821"/>
              <a:ext cx="3632659" cy="2507097"/>
            </a:xfrm>
            <a:prstGeom prst="rect">
              <a:avLst/>
            </a:prstGeom>
          </p:spPr>
        </p:pic>
      </p:grp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42437" y="2175074"/>
          <a:ext cx="4983163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82" name="" r:id="rId15" imgW="2129790" imgH="364490" progId="Equation.3">
                  <p:embed/>
                </p:oleObj>
              </mc:Choice>
              <mc:Fallback>
                <p:oleObj name="" r:id="rId15" imgW="2129790" imgH="364490" progId="Equation.3">
                  <p:embed/>
                  <p:pic>
                    <p:nvPicPr>
                      <p:cNvPr id="0" name="对象 5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437" y="2175074"/>
                        <a:ext cx="4983163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7507257" y="127093"/>
            <a:ext cx="1303669" cy="47654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掌握概念</a:t>
            </a:r>
            <a:endParaRPr lang="zh-CN" altLang="en-US" sz="20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2"/>
          <p:cNvGrpSpPr/>
          <p:nvPr/>
        </p:nvGrpSpPr>
        <p:grpSpPr bwMode="auto">
          <a:xfrm>
            <a:off x="-51397" y="3294574"/>
            <a:ext cx="5787231" cy="1135063"/>
            <a:chOff x="239" y="2658"/>
            <a:chExt cx="3878" cy="715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39" y="2658"/>
              <a:ext cx="3878" cy="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952500" indent="-9525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近似：</a:t>
              </a:r>
              <a:r>
                <a:rPr lang="zh-CN" altLang="en-US" sz="20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由于晶体的对称性很高，且只考虑最近邻原</a:t>
              </a:r>
              <a:endPara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0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子的跳动</a:t>
              </a:r>
              <a:r>
                <a:rPr lang="zh-CN" altLang="en-US" sz="24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，则：</a:t>
              </a:r>
              <a:endPara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8" name="Object 6"/>
            <p:cNvGraphicFramePr>
              <a:graphicFrameLocks noChangeAspect="1"/>
            </p:cNvGraphicFramePr>
            <p:nvPr/>
          </p:nvGraphicFramePr>
          <p:xfrm>
            <a:off x="1640" y="2983"/>
            <a:ext cx="624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863" name="Equation" r:id="rId1" imgW="405765" imgH="254000" progId="Equation.3">
                    <p:embed/>
                  </p:oleObj>
                </mc:Choice>
                <mc:Fallback>
                  <p:oleObj name="Equation" r:id="rId1" imgW="405765" imgH="2540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0" y="2983"/>
                          <a:ext cx="624" cy="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429479" y="136525"/>
            <a:ext cx="5368777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2.8.1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扩散与原子的随机行走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885828"/>
            <a:ext cx="8083127" cy="857213"/>
            <a:chOff x="284763" y="2493300"/>
            <a:chExt cx="8083127" cy="85721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Object 3">
                  <a:extLst>
                    <a:ext uri="{FF2B5EF4-FFF2-40B4-BE49-F238E27FC236}">
                      <ele attr="{779E10A3-222C-41CE-9ECF-758636280346}"/>
                    </a:ext>
                  </a:extLst>
                </p:cNvPr>
                <p:cNvSpPr txBox="1"/>
                <p:nvPr/>
              </p:nvSpPr>
              <p:spPr bwMode="auto">
                <a:xfrm>
                  <a:off x="284763" y="2493300"/>
                  <a:ext cx="4185351" cy="857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∵  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zh-CN" alt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4" name="Object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4763" y="2493300"/>
                  <a:ext cx="4185351" cy="85721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graphicFrame>
          <p:nvGraphicFramePr>
            <p:cNvPr id="11" name="对象 6147"/>
            <p:cNvGraphicFramePr>
              <a:graphicFrameLocks noChangeAspect="1"/>
            </p:cNvGraphicFramePr>
            <p:nvPr/>
          </p:nvGraphicFramePr>
          <p:xfrm>
            <a:off x="4675364" y="2594949"/>
            <a:ext cx="838200" cy="49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864" name="" r:id="rId4" imgW="375920" imgH="196850" progId="Equation.3">
                    <p:embed/>
                  </p:oleObj>
                </mc:Choice>
                <mc:Fallback>
                  <p:oleObj name="" r:id="rId4" imgW="375920" imgH="196850" progId="Equation.3">
                    <p:embed/>
                    <p:pic>
                      <p:nvPicPr>
                        <p:cNvPr id="0" name="对象 61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5364" y="2594949"/>
                          <a:ext cx="838200" cy="498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6148"/>
            <p:cNvGraphicFramePr>
              <a:graphicFrameLocks noChangeAspect="1"/>
            </p:cNvGraphicFramePr>
            <p:nvPr/>
          </p:nvGraphicFramePr>
          <p:xfrm>
            <a:off x="5426252" y="2567962"/>
            <a:ext cx="2941638" cy="525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865" name="" r:id="rId6" imgW="1562735" imgH="279400" progId="Equation.3">
                    <p:embed/>
                  </p:oleObj>
                </mc:Choice>
                <mc:Fallback>
                  <p:oleObj name="" r:id="rId6" imgW="1562735" imgH="279400" progId="Equation.3">
                    <p:embed/>
                    <p:pic>
                      <p:nvPicPr>
                        <p:cNvPr id="0" name="对象 61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6252" y="2567962"/>
                          <a:ext cx="2941638" cy="525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对象 6145">
                <a:extLst>
                  <a:ext uri="{FF2B5EF4-FFF2-40B4-BE49-F238E27FC236}">
                    <ele attr="{10F9012D-0B7B-4D3A-B6B0-33D07E8EA077}"/>
                  </a:ext>
                </a:extLst>
              </p:cNvPr>
              <p:cNvSpPr txBox="1"/>
              <p:nvPr/>
            </p:nvSpPr>
            <p:spPr bwMode="auto">
              <a:xfrm>
                <a:off x="338936" y="4611758"/>
                <a:ext cx="7266147" cy="1693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∴  </m:t>
                      </m:r>
                      <m:sSup>
                        <m:sSupPr>
                          <m:ctrlP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zh-CN" altLang="en-US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sup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zh-CN" alt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zh-CN" alt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zh-CN" altLang="en-US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zh-CN" altLang="en-US" sz="2000" b="1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zh-CN" alt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zh-CN" alt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zh-CN" alt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对象 6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936" y="4611758"/>
                <a:ext cx="7266147" cy="169322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对象 6145">
                <a:extLst>
                  <a:ext uri="{FF2B5EF4-FFF2-40B4-BE49-F238E27FC236}">
                    <ele attr="{6C411804-7E07-4D3A-B5E4-2805CBB52C39}"/>
                  </a:ext>
                </a:extLst>
              </p:cNvPr>
              <p:cNvSpPr txBox="1"/>
              <p:nvPr/>
            </p:nvSpPr>
            <p:spPr bwMode="auto">
              <a:xfrm>
                <a:off x="34086" y="1853081"/>
                <a:ext cx="7266147" cy="1693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∴  </m:t>
                      </m:r>
                      <m:sSup>
                        <m:sSupPr>
                          <m:ctrlP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zh-CN" altLang="en-US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sup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zh-CN" alt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zh-CN" alt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nary>
                        <m:naryPr>
                          <m:chr m:val="∑"/>
                          <m:ctrlP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en-US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groupChr>
                                    <m:groupChrPr>
                                      <m:chr m:val="→"/>
                                      <m:pos m:val="top"/>
                                      <m:vertJc m:val="bot"/>
                                      <m:ctrlPr>
                                        <a:rPr lang="zh-CN" alt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</m:e>
                                  </m:groupChr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en-US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groupChr>
                                    <m:groupChrPr>
                                      <m:chr m:val="→"/>
                                      <m:pos m:val="top"/>
                                      <m:vertJc m:val="bot"/>
                                      <m:ctrlPr>
                                        <a:rPr lang="zh-CN" alt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  <m:r>
                                            <a:rPr lang="zh-CN" altLang="en-US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zh-CN" altLang="en-US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groupChr>
                                </m:e>
                              </m:d>
                              <m:func>
                                <m:funcPr>
                                  <m:ctrlPr>
                                    <a:rPr lang="zh-CN" altLang="en-US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zh-CN" altLang="en-US" sz="2000" b="1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zh-CN" alt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zh-CN" alt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  <m:r>
                                        <a:rPr lang="zh-CN" alt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对象 6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086" y="1853081"/>
                <a:ext cx="7266147" cy="169322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14" name="组合 5125"/>
          <p:cNvGrpSpPr/>
          <p:nvPr/>
        </p:nvGrpSpPr>
        <p:grpSpPr bwMode="auto">
          <a:xfrm>
            <a:off x="5667381" y="1424694"/>
            <a:ext cx="3265703" cy="2976895"/>
            <a:chOff x="0" y="0"/>
            <a:chExt cx="2105" cy="1929"/>
          </a:xfrm>
        </p:grpSpPr>
        <p:sp>
          <p:nvSpPr>
            <p:cNvPr id="15" name="直接连接符 5126"/>
            <p:cNvSpPr>
              <a:spLocks noChangeShapeType="1"/>
            </p:cNvSpPr>
            <p:nvPr/>
          </p:nvSpPr>
          <p:spPr bwMode="auto">
            <a:xfrm>
              <a:off x="393" y="1520"/>
              <a:ext cx="443" cy="2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直接连接符 5127"/>
            <p:cNvSpPr>
              <a:spLocks noChangeShapeType="1"/>
            </p:cNvSpPr>
            <p:nvPr/>
          </p:nvSpPr>
          <p:spPr bwMode="auto">
            <a:xfrm flipV="1">
              <a:off x="393" y="784"/>
              <a:ext cx="147" cy="73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直接连接符 5128"/>
            <p:cNvSpPr>
              <a:spLocks noChangeShapeType="1"/>
            </p:cNvSpPr>
            <p:nvPr/>
          </p:nvSpPr>
          <p:spPr bwMode="auto">
            <a:xfrm flipH="1" flipV="1">
              <a:off x="777" y="1284"/>
              <a:ext cx="58" cy="44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直接连接符 5129"/>
            <p:cNvSpPr>
              <a:spLocks noChangeShapeType="1"/>
            </p:cNvSpPr>
            <p:nvPr/>
          </p:nvSpPr>
          <p:spPr bwMode="auto">
            <a:xfrm flipV="1">
              <a:off x="777" y="1020"/>
              <a:ext cx="589" cy="2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直接连接符 5130"/>
            <p:cNvSpPr>
              <a:spLocks noChangeShapeType="1"/>
            </p:cNvSpPr>
            <p:nvPr/>
          </p:nvSpPr>
          <p:spPr bwMode="auto">
            <a:xfrm flipH="1">
              <a:off x="1249" y="1020"/>
              <a:ext cx="118" cy="47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直接连接符 5131"/>
            <p:cNvSpPr>
              <a:spLocks noChangeShapeType="1"/>
            </p:cNvSpPr>
            <p:nvPr/>
          </p:nvSpPr>
          <p:spPr bwMode="auto">
            <a:xfrm>
              <a:off x="1249" y="1491"/>
              <a:ext cx="8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直接连接符 5132"/>
            <p:cNvSpPr>
              <a:spLocks noChangeShapeType="1"/>
            </p:cNvSpPr>
            <p:nvPr/>
          </p:nvSpPr>
          <p:spPr bwMode="auto">
            <a:xfrm flipH="1" flipV="1">
              <a:off x="1590" y="252"/>
              <a:ext cx="502" cy="123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直接连接符 5133"/>
            <p:cNvSpPr>
              <a:spLocks noChangeShapeType="1"/>
            </p:cNvSpPr>
            <p:nvPr/>
          </p:nvSpPr>
          <p:spPr bwMode="auto">
            <a:xfrm flipH="1" flipV="1">
              <a:off x="1101" y="252"/>
              <a:ext cx="502" cy="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直接连接符 5134"/>
            <p:cNvSpPr>
              <a:spLocks noChangeShapeType="1"/>
            </p:cNvSpPr>
            <p:nvPr/>
          </p:nvSpPr>
          <p:spPr bwMode="auto">
            <a:xfrm flipH="1">
              <a:off x="540" y="252"/>
              <a:ext cx="590" cy="56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直接连接符 5135"/>
            <p:cNvSpPr>
              <a:spLocks noChangeShapeType="1"/>
            </p:cNvSpPr>
            <p:nvPr/>
          </p:nvSpPr>
          <p:spPr bwMode="auto">
            <a:xfrm>
              <a:off x="836" y="1727"/>
              <a:ext cx="442" cy="17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任意多边形 5136"/>
            <p:cNvSpPr>
              <a:spLocks noChangeArrowheads="1"/>
            </p:cNvSpPr>
            <p:nvPr/>
          </p:nvSpPr>
          <p:spPr bwMode="auto">
            <a:xfrm>
              <a:off x="806" y="1611"/>
              <a:ext cx="147" cy="163"/>
            </a:xfrm>
            <a:custGeom>
              <a:avLst/>
              <a:gdLst>
                <a:gd name="T0" fmla="*/ 0 w 21600"/>
                <a:gd name="T1" fmla="*/ 0 h 24005"/>
                <a:gd name="T2" fmla="*/ 0 w 21600"/>
                <a:gd name="T3" fmla="*/ 0 h 24005"/>
                <a:gd name="T4" fmla="*/ 0 w 21600"/>
                <a:gd name="T5" fmla="*/ 0 h 24005"/>
                <a:gd name="T6" fmla="*/ 0 w 21600"/>
                <a:gd name="T7" fmla="*/ 0 h 24005"/>
                <a:gd name="T8" fmla="*/ 0 w 21600"/>
                <a:gd name="T9" fmla="*/ 0 h 24005"/>
                <a:gd name="T10" fmla="*/ 0 w 21600"/>
                <a:gd name="T11" fmla="*/ 0 h 24005"/>
                <a:gd name="T12" fmla="*/ 0 w 21600"/>
                <a:gd name="T13" fmla="*/ 0 h 24005"/>
                <a:gd name="T14" fmla="*/ 0 w 21600"/>
                <a:gd name="T15" fmla="*/ 0 h 240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4005" fill="none">
                  <a:moveTo>
                    <a:pt x="2551" y="0"/>
                  </a:moveTo>
                  <a:cubicBezTo>
                    <a:pt x="13283" y="1265"/>
                    <a:pt x="21600" y="10386"/>
                    <a:pt x="21600" y="21449"/>
                  </a:cubicBezTo>
                  <a:cubicBezTo>
                    <a:pt x="21600" y="22317"/>
                    <a:pt x="21549" y="23172"/>
                    <a:pt x="21450" y="24006"/>
                  </a:cubicBezTo>
                </a:path>
                <a:path w="21600" h="24005" stroke="0">
                  <a:moveTo>
                    <a:pt x="21448" y="24004"/>
                  </a:moveTo>
                  <a:cubicBezTo>
                    <a:pt x="21998" y="13291"/>
                    <a:pt x="26023" y="4983"/>
                    <a:pt x="30907" y="4983"/>
                  </a:cubicBezTo>
                  <a:cubicBezTo>
                    <a:pt x="36167" y="4983"/>
                    <a:pt x="40431" y="14620"/>
                    <a:pt x="40431" y="26507"/>
                  </a:cubicBezTo>
                  <a:cubicBezTo>
                    <a:pt x="40431" y="28555"/>
                    <a:pt x="40304" y="30536"/>
                    <a:pt x="40069" y="32408"/>
                  </a:cubicBezTo>
                  <a:lnTo>
                    <a:pt x="2551" y="0"/>
                  </a:lnTo>
                  <a:lnTo>
                    <a:pt x="21448" y="24004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文本框 5137"/>
            <p:cNvSpPr txBox="1">
              <a:spLocks noChangeArrowheads="1"/>
            </p:cNvSpPr>
            <p:nvPr/>
          </p:nvSpPr>
          <p:spPr bwMode="auto">
            <a:xfrm>
              <a:off x="0" y="1301"/>
              <a:ext cx="465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1600" b="1">
                  <a:latin typeface="Times New Roman" panose="02020603050405020304" pitchFamily="18" charset="0"/>
                </a:rPr>
                <a:t>originpoint</a:t>
              </a:r>
              <a:endParaRPr lang="en-US" altLang="zh-CN" sz="1600" b="1" baseline="-25000">
                <a:latin typeface="Symbol" panose="05050102010706020507" pitchFamily="18" charset="2"/>
              </a:endParaRPr>
            </a:p>
          </p:txBody>
        </p:sp>
        <p:graphicFrame>
          <p:nvGraphicFramePr>
            <p:cNvPr id="28" name="对象 5138"/>
            <p:cNvGraphicFramePr>
              <a:graphicFrameLocks noChangeAspect="1"/>
            </p:cNvGraphicFramePr>
            <p:nvPr/>
          </p:nvGraphicFramePr>
          <p:xfrm>
            <a:off x="514" y="911"/>
            <a:ext cx="204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866" name="" r:id="rId10" imgW="375920" imgH="196850" progId="Equation.3">
                    <p:embed/>
                  </p:oleObj>
                </mc:Choice>
                <mc:Fallback>
                  <p:oleObj name="" r:id="rId10" imgW="375920" imgH="196850" progId="Equation.3">
                    <p:embed/>
                    <p:pic>
                      <p:nvPicPr>
                        <p:cNvPr id="0" name="对象 51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" y="911"/>
                          <a:ext cx="204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5139"/>
            <p:cNvGraphicFramePr>
              <a:graphicFrameLocks noChangeAspect="1"/>
            </p:cNvGraphicFramePr>
            <p:nvPr/>
          </p:nvGraphicFramePr>
          <p:xfrm>
            <a:off x="902" y="1507"/>
            <a:ext cx="186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867" name="" r:id="rId11" imgW="156210" imgH="179705" progId="Equation.3">
                    <p:embed/>
                  </p:oleObj>
                </mc:Choice>
                <mc:Fallback>
                  <p:oleObj name="" r:id="rId11" imgW="156210" imgH="179705" progId="Equation.3">
                    <p:embed/>
                    <p:pic>
                      <p:nvPicPr>
                        <p:cNvPr id="0" name="对象 51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2" y="1507"/>
                          <a:ext cx="186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5140"/>
            <p:cNvGraphicFramePr>
              <a:graphicFrameLocks noChangeAspect="1"/>
            </p:cNvGraphicFramePr>
            <p:nvPr/>
          </p:nvGraphicFramePr>
          <p:xfrm>
            <a:off x="582" y="1658"/>
            <a:ext cx="149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868" name="" r:id="rId13" imgW="86995" imgH="179705" progId="Equation.3">
                    <p:embed/>
                  </p:oleObj>
                </mc:Choice>
                <mc:Fallback>
                  <p:oleObj name="" r:id="rId13" imgW="86995" imgH="179705" progId="Equation.3">
                    <p:embed/>
                    <p:pic>
                      <p:nvPicPr>
                        <p:cNvPr id="0" name="对象 51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2" y="1658"/>
                          <a:ext cx="149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5141"/>
            <p:cNvGraphicFramePr>
              <a:graphicFrameLocks noChangeAspect="1"/>
            </p:cNvGraphicFramePr>
            <p:nvPr/>
          </p:nvGraphicFramePr>
          <p:xfrm>
            <a:off x="637" y="1304"/>
            <a:ext cx="164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869" name="" r:id="rId15" imgW="375920" imgH="196850" progId="Equation.3">
                    <p:embed/>
                  </p:oleObj>
                </mc:Choice>
                <mc:Fallback>
                  <p:oleObj name="" r:id="rId15" imgW="375920" imgH="196850" progId="Equation.3">
                    <p:embed/>
                    <p:pic>
                      <p:nvPicPr>
                        <p:cNvPr id="0" name="对象 51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7" y="1304"/>
                          <a:ext cx="164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5142"/>
            <p:cNvGraphicFramePr>
              <a:graphicFrameLocks noChangeAspect="1"/>
            </p:cNvGraphicFramePr>
            <p:nvPr/>
          </p:nvGraphicFramePr>
          <p:xfrm>
            <a:off x="1066" y="851"/>
            <a:ext cx="164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870" name="" r:id="rId16" imgW="375920" imgH="196850" progId="Equation.3">
                    <p:embed/>
                  </p:oleObj>
                </mc:Choice>
                <mc:Fallback>
                  <p:oleObj name="" r:id="rId16" imgW="375920" imgH="196850" progId="Equation.3">
                    <p:embed/>
                    <p:pic>
                      <p:nvPicPr>
                        <p:cNvPr id="0" name="对象 51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" y="851"/>
                          <a:ext cx="164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5143"/>
            <p:cNvGraphicFramePr>
              <a:graphicFrameLocks noChangeAspect="1"/>
            </p:cNvGraphicFramePr>
            <p:nvPr/>
          </p:nvGraphicFramePr>
          <p:xfrm>
            <a:off x="1307" y="1177"/>
            <a:ext cx="164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871" name="" r:id="rId17" imgW="109855" imgH="179705" progId="Equation.3">
                    <p:embed/>
                  </p:oleObj>
                </mc:Choice>
                <mc:Fallback>
                  <p:oleObj name="" r:id="rId17" imgW="109855" imgH="179705" progId="Equation.3">
                    <p:embed/>
                    <p:pic>
                      <p:nvPicPr>
                        <p:cNvPr id="0" name="对象 51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7" y="1177"/>
                          <a:ext cx="164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5144"/>
            <p:cNvGraphicFramePr>
              <a:graphicFrameLocks noChangeAspect="1"/>
            </p:cNvGraphicFramePr>
            <p:nvPr/>
          </p:nvGraphicFramePr>
          <p:xfrm>
            <a:off x="1831" y="1470"/>
            <a:ext cx="164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872" name="" r:id="rId19" imgW="375920" imgH="196850" progId="Equation.3">
                    <p:embed/>
                  </p:oleObj>
                </mc:Choice>
                <mc:Fallback>
                  <p:oleObj name="" r:id="rId19" imgW="375920" imgH="196850" progId="Equation.3">
                    <p:embed/>
                    <p:pic>
                      <p:nvPicPr>
                        <p:cNvPr id="0" name="对象 51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1" y="1470"/>
                          <a:ext cx="164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对象 5145"/>
            <p:cNvGraphicFramePr>
              <a:graphicFrameLocks noChangeAspect="1"/>
            </p:cNvGraphicFramePr>
            <p:nvPr/>
          </p:nvGraphicFramePr>
          <p:xfrm>
            <a:off x="1746" y="439"/>
            <a:ext cx="164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873" name="" r:id="rId20" imgW="109855" imgH="185420" progId="Equation.3">
                    <p:embed/>
                  </p:oleObj>
                </mc:Choice>
                <mc:Fallback>
                  <p:oleObj name="" r:id="rId20" imgW="109855" imgH="185420" progId="Equation.3">
                    <p:embed/>
                    <p:pic>
                      <p:nvPicPr>
                        <p:cNvPr id="0" name="对象 51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" y="439"/>
                          <a:ext cx="164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对象 5146"/>
            <p:cNvGraphicFramePr>
              <a:graphicFrameLocks noChangeAspect="1"/>
            </p:cNvGraphicFramePr>
            <p:nvPr/>
          </p:nvGraphicFramePr>
          <p:xfrm>
            <a:off x="1238" y="0"/>
            <a:ext cx="164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874" name="" r:id="rId22" imgW="109855" imgH="185420" progId="Equation.3">
                    <p:embed/>
                  </p:oleObj>
                </mc:Choice>
                <mc:Fallback>
                  <p:oleObj name="" r:id="rId22" imgW="109855" imgH="185420" progId="Equation.3">
                    <p:embed/>
                    <p:pic>
                      <p:nvPicPr>
                        <p:cNvPr id="0" name="对象 51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8" y="0"/>
                          <a:ext cx="164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对象 5147"/>
            <p:cNvGraphicFramePr>
              <a:graphicFrameLocks noChangeAspect="1"/>
            </p:cNvGraphicFramePr>
            <p:nvPr/>
          </p:nvGraphicFramePr>
          <p:xfrm>
            <a:off x="782" y="225"/>
            <a:ext cx="164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875" name="" r:id="rId24" imgW="109855" imgH="185420" progId="Equation.3">
                    <p:embed/>
                  </p:oleObj>
                </mc:Choice>
                <mc:Fallback>
                  <p:oleObj name="" r:id="rId24" imgW="109855" imgH="185420" progId="Equation.3">
                    <p:embed/>
                    <p:pic>
                      <p:nvPicPr>
                        <p:cNvPr id="0" name="对象 51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2" y="225"/>
                          <a:ext cx="164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 bwMode="auto">
          <a:xfrm>
            <a:off x="84039" y="1779624"/>
            <a:ext cx="6602413" cy="573088"/>
            <a:chOff x="2238" y="3254"/>
            <a:chExt cx="4159" cy="361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/>
          </p:nvGraphicFramePr>
          <p:xfrm>
            <a:off x="2238" y="3312"/>
            <a:ext cx="195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871" name="Equation" r:id="rId1" imgW="127000" imgH="152400" progId="Equation.3">
                    <p:embed/>
                  </p:oleObj>
                </mc:Choice>
                <mc:Fallback>
                  <p:oleObj name="Equation" r:id="rId1" imgW="127000" imgH="1524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8" y="3312"/>
                          <a:ext cx="195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2352" y="3277"/>
              <a:ext cx="404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具有空间对称性，即    和       出现的几率相等</a:t>
              </a:r>
              <a:endPara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/>
          </p:nvGraphicFramePr>
          <p:xfrm>
            <a:off x="4158" y="3254"/>
            <a:ext cx="195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872" name="Equation" r:id="rId3" imgW="127000" imgH="228600" progId="Equation.3">
                    <p:embed/>
                  </p:oleObj>
                </mc:Choice>
                <mc:Fallback>
                  <p:oleObj name="Equation" r:id="rId3" imgW="127000" imgH="2286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8" y="3254"/>
                          <a:ext cx="195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/>
            <p:cNvGraphicFramePr>
              <a:graphicFrameLocks noChangeAspect="1"/>
            </p:cNvGraphicFramePr>
            <p:nvPr/>
          </p:nvGraphicFramePr>
          <p:xfrm>
            <a:off x="4522" y="3264"/>
            <a:ext cx="371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873" name="Equation" r:id="rId5" imgW="241300" imgH="228600" progId="Equation.3">
                    <p:embed/>
                  </p:oleObj>
                </mc:Choice>
                <mc:Fallback>
                  <p:oleObj name="Equation" r:id="rId5" imgW="241300" imgH="2286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2" y="3264"/>
                          <a:ext cx="371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-41910" y="919787"/>
            <a:ext cx="502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大量原子运动的统计效果：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bject 8">
                <a:extLst>
                  <a:ext uri="{FF2B5EF4-FFF2-40B4-BE49-F238E27FC236}">
                    <ele attr="{5CD8A043-3612-41C2-AF86-C544F381C98A}"/>
                  </a:ext>
                </a:extLst>
              </p:cNvPr>
              <p:cNvSpPr txBox="1"/>
              <p:nvPr/>
            </p:nvSpPr>
            <p:spPr bwMode="auto">
              <a:xfrm>
                <a:off x="3565207" y="657115"/>
                <a:ext cx="4723447" cy="122316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</m:t>
                      </m:r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a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ba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5207" y="657115"/>
                <a:ext cx="4723447" cy="122316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bject 9">
                <a:extLst>
                  <a:ext uri="{FF2B5EF4-FFF2-40B4-BE49-F238E27FC236}">
                    <ele attr="{5EFB6C33-CBF5-4574-AA54-C36E1608CEC7}"/>
                  </a:ext>
                </a:extLst>
              </p:cNvPr>
              <p:cNvSpPr txBox="1"/>
              <p:nvPr/>
            </p:nvSpPr>
            <p:spPr bwMode="auto">
              <a:xfrm>
                <a:off x="971596" y="2492084"/>
                <a:ext cx="3048000" cy="1112837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  </m:t>
                      </m:r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ba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596" y="2492084"/>
                <a:ext cx="3048000" cy="111283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bject 10">
                <a:extLst>
                  <a:ext uri="{FF2B5EF4-FFF2-40B4-BE49-F238E27FC236}">
                    <ele attr="{A6C4D127-BB26-4290-B523-A2E81594F0EC}"/>
                  </a:ext>
                </a:extLst>
              </p:cNvPr>
              <p:cNvSpPr txBox="1"/>
              <p:nvPr/>
            </p:nvSpPr>
            <p:spPr bwMode="auto">
              <a:xfrm>
                <a:off x="4349810" y="2649633"/>
                <a:ext cx="2590482" cy="57626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∴  </m:t>
                      </m:r>
                      <m:bar>
                        <m:barPr>
                          <m:pos m:val="top"/>
                          <m:ctrlPr>
                            <a:rPr lang="zh-CN" alt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zh-CN" alt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bar>
                      <m:r>
                        <a:rPr lang="zh-CN" alt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zh-CN" alt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zh-CN" alt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9810" y="2649633"/>
                <a:ext cx="2590482" cy="57626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0" y="3809360"/>
            <a:ext cx="769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假设原子的跳动频率是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，则 </a:t>
            </a:r>
            <a:r>
              <a:rPr lang="en-US" altLang="zh-CN" sz="2400" b="0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t 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秒内跳动的次数为：</a:t>
            </a:r>
            <a:endParaRPr lang="zh-CN" altLang="en-US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bject 15">
                <a:extLst>
                  <a:ext uri="{FF2B5EF4-FFF2-40B4-BE49-F238E27FC236}">
                    <ele attr="{EE4E1C92-4889-4A14-B352-A10BF2DF6A1E}"/>
                  </a:ext>
                </a:extLst>
              </p:cNvPr>
              <p:cNvSpPr txBox="1"/>
              <p:nvPr/>
            </p:nvSpPr>
            <p:spPr bwMode="auto">
              <a:xfrm>
                <a:off x="1226012" y="4424575"/>
                <a:ext cx="1704975" cy="42545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∵ 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3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26012" y="4424575"/>
                <a:ext cx="1704975" cy="425450"/>
              </a:xfrm>
              <a:prstGeom prst="rect">
                <a:avLst/>
              </a:prstGeom>
              <a:blipFill rotWithShape="1">
                <a:blip r:embed="rId10"/>
                <a:stretch>
                  <a:fillRect b="-285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aphicFrame>
        <p:nvGraphicFramePr>
          <p:cNvPr id="14" name="Object 16"/>
          <p:cNvGraphicFramePr>
            <a:graphicFrameLocks noChangeAspect="1"/>
          </p:cNvGraphicFramePr>
          <p:nvPr/>
        </p:nvGraphicFramePr>
        <p:xfrm>
          <a:off x="4004370" y="4379588"/>
          <a:ext cx="170497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74" name="Equation" r:id="rId11" imgW="825500" imgH="279400" progId="Equation.3">
                  <p:embed/>
                </p:oleObj>
              </mc:Choice>
              <mc:Fallback>
                <p:oleObj name="Equation" r:id="rId11" imgW="825500" imgH="2794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4370" y="4379588"/>
                        <a:ext cx="170497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429479" y="136525"/>
            <a:ext cx="5368777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2.8.1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扩散与原子的随机行走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Object 2">
                <a:extLst>
                  <a:ext uri="{FF2B5EF4-FFF2-40B4-BE49-F238E27FC236}">
                    <ele attr="{9F7033B6-1AB9-41C8-B2EB-F43B7AD63F9E}"/>
                  </a:ext>
                </a:extLst>
              </p:cNvPr>
              <p:cNvSpPr txBox="1"/>
              <p:nvPr/>
            </p:nvSpPr>
            <p:spPr bwMode="auto">
              <a:xfrm>
                <a:off x="1152843" y="5756304"/>
                <a:ext cx="2639694" cy="477837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m:rPr>
                          <m:sty m:val="p"/>
                        </m:rP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843" y="5756304"/>
                <a:ext cx="2639694" cy="47783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bject 16">
                <a:extLst>
                  <a:ext uri="{FF2B5EF4-FFF2-40B4-BE49-F238E27FC236}">
                    <ele attr="{6AAB0CF3-A8D3-4E9A-9D71-9A8D8B415C9D}"/>
                  </a:ext>
                </a:extLst>
              </p:cNvPr>
              <p:cNvSpPr txBox="1"/>
              <p:nvPr/>
            </p:nvSpPr>
            <p:spPr bwMode="auto">
              <a:xfrm>
                <a:off x="3767614" y="5658268"/>
                <a:ext cx="2439352" cy="57626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∴  </m:t>
                    </m:r>
                    <m:bar>
                      <m:barPr>
                        <m:pos m:val="top"/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p>
                          <m:sSup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ba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/>
                  <a:t>/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8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7614" y="5658268"/>
                <a:ext cx="2439352" cy="576262"/>
              </a:xfrm>
              <a:prstGeom prst="rect">
                <a:avLst/>
              </a:prstGeom>
              <a:blipFill rotWithShape="1">
                <a:blip r:embed="rId14"/>
                <a:stretch>
                  <a:fillRect b="-2315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-41910" y="507233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由爱因斯坦方程，可得：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1530251" y="6302058"/>
            <a:ext cx="822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微观跳动距离与时间呈现抛物线关系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utoUpdateAnimBg="0"/>
      <p:bldP spid="13" grpId="0"/>
      <p:bldP spid="16" grpId="0"/>
      <p:bldP spid="18" grpId="0"/>
      <p:bldP spid="23" grpId="0"/>
      <p:bldP spid="24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429479" y="136525"/>
            <a:ext cx="5368777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2.8.1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扩散与原子的随机行走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76200" y="747916"/>
            <a:ext cx="9136725" cy="2931496"/>
            <a:chOff x="-76200" y="747916"/>
            <a:chExt cx="9136725" cy="2931496"/>
          </a:xfrm>
        </p:grpSpPr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-76200" y="747916"/>
              <a:ext cx="75438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原子实际迁移距离与宏观扩散距离的关系：</a:t>
              </a:r>
              <a:endPara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12975" y="1300068"/>
              <a:ext cx="3447550" cy="2379344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384291" y="1788026"/>
            <a:ext cx="5132260" cy="843885"/>
            <a:chOff x="87529" y="1652300"/>
            <a:chExt cx="5132260" cy="84388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矩形 18">
                  <a:extLst>
                    <a:ext uri="{FF2B5EF4-FFF2-40B4-BE49-F238E27FC236}">
                      <ele attr="{C1C24CE6-91D7-4EFA-B80A-294B29A61D30}"/>
                    </a:ext>
                  </a:extLst>
                </p:cNvPr>
                <p:cNvSpPr/>
                <p:nvPr/>
              </p:nvSpPr>
              <p:spPr>
                <a:xfrm>
                  <a:off x="2462624" y="1652300"/>
                  <a:ext cx="2757165" cy="8438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bar>
                            <m:barPr>
                              <m:pos m:val="top"/>
                              <m:ctrlPr>
                                <a:rPr lang="zh-CN" alt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p>
                                <m:sSupPr>
                                  <m:ctrlPr>
                                    <a:rPr lang="zh-CN" alt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zh-CN" alt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zh-CN" alt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zh-CN" altLang="en-US" sz="2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bar>
                        </m:e>
                      </m:rad>
                    </m:oMath>
                  </a14:m>
                  <a:r>
                    <a:rPr lang="en-US" altLang="zh-CN" sz="2400" dirty="0">
                      <a:solidFill>
                        <a:schemeClr val="tx1"/>
                      </a:solidFill>
                    </a:rPr>
                    <a:t>=</a:t>
                  </a:r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r</a:t>
                  </a:r>
                  <a:r>
                    <a:rPr lang="zh-CN" altLang="en-US" sz="24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sz="2400" b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rad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𝒓</m:t>
                      </m:r>
                      <m:rad>
                        <m:radPr>
                          <m:degHide m:val="on"/>
                          <m:ctrlPr>
                            <a:rPr lang="zh-CN" altLang="zh-CN" sz="24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𝜞</m:t>
                          </m:r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rad>
                    </m:oMath>
                  </a14:m>
                  <a:endParaRPr lang="zh-CN" altLang="en-US" sz="2400" b="1" dirty="0"/>
                </a:p>
              </p:txBody>
            </p:sp>
          </mc:Choice>
          <mc:Fallback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2624" y="1652300"/>
                  <a:ext cx="2757165" cy="84388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50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21" name="矩形 20"/>
            <p:cNvSpPr/>
            <p:nvPr/>
          </p:nvSpPr>
          <p:spPr>
            <a:xfrm>
              <a:off x="87529" y="1872675"/>
              <a:ext cx="21194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宏观扩散距离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endParaRPr lang="zh-CN" altLang="en-US" sz="2400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65241" y="2808401"/>
            <a:ext cx="4622037" cy="487222"/>
            <a:chOff x="0" y="2845441"/>
            <a:chExt cx="4622037" cy="487222"/>
          </a:xfrm>
        </p:grpSpPr>
        <p:sp>
          <p:nvSpPr>
            <p:cNvPr id="22" name="矩形 21"/>
            <p:cNvSpPr/>
            <p:nvPr/>
          </p:nvSpPr>
          <p:spPr>
            <a:xfrm>
              <a:off x="0" y="2870998"/>
              <a:ext cx="27350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原子实际迁移距离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endParaRPr lang="zh-CN" altLang="en-US" sz="2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矩形 22">
                  <a:extLst>
                    <a:ext uri="{FF2B5EF4-FFF2-40B4-BE49-F238E27FC236}">
                      <ele attr="{25E97224-8FDE-4B0B-B9DC-FE22087B639F}"/>
                    </a:ext>
                  </a:extLst>
                </p:cNvPr>
                <p:cNvSpPr/>
                <p:nvPr/>
              </p:nvSpPr>
              <p:spPr>
                <a:xfrm>
                  <a:off x="3113867" y="2845441"/>
                  <a:ext cx="15081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𝒏𝒓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𝜞</m:t>
                        </m:r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𝒕𝒓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3867" y="2845441"/>
                  <a:ext cx="1508170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29" name="组合 28"/>
          <p:cNvGrpSpPr/>
          <p:nvPr/>
        </p:nvGrpSpPr>
        <p:grpSpPr>
          <a:xfrm>
            <a:off x="334010" y="3479800"/>
            <a:ext cx="5547995" cy="972820"/>
            <a:chOff x="-9334" y="3737967"/>
            <a:chExt cx="5548285" cy="8774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矩形 2">
                  <a:extLst>
                    <a:ext uri="{FF2B5EF4-FFF2-40B4-BE49-F238E27FC236}">
                      <ele attr="{6ED9F5E4-29CF-445A-9051-473C14E4D75E}"/>
                    </a:ext>
                  </a:extLst>
                </p:cNvPr>
                <p:cNvSpPr/>
                <p:nvPr/>
              </p:nvSpPr>
              <p:spPr>
                <a:xfrm>
                  <a:off x="-9334" y="3737967"/>
                  <a:ext cx="5548285" cy="8645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原子真实迁移距离和宏观扩散距离的比为，</a:t>
                  </a:r>
                  <a:r>
                    <a:rPr lang="zh-CN" altLang="en-US" sz="2400" b="1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 </a:t>
                  </a:r>
                  <a:r>
                    <a:rPr lang="en-US" altLang="zh-CN" sz="2400" b="1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,</a:t>
                  </a:r>
                  <a:r>
                    <a:rPr lang="zh-CN" altLang="en-US" sz="2400" b="1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zh-CN" altLang="en-US" sz="2400" b="1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即</a:t>
                  </a:r>
                  <a:r>
                    <a:rPr lang="zh-CN" altLang="en-US" sz="2400" b="1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𝜞</m:t>
                          </m:r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rad>
                    </m:oMath>
                  </a14:m>
                  <a:endPara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34" y="3737967"/>
                  <a:ext cx="5548285" cy="864596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647" t="-5634" b="-154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矩形 25">
                  <a:extLst>
                    <a:ext uri="{FF2B5EF4-FFF2-40B4-BE49-F238E27FC236}">
                      <ele attr="{5D32CACD-2C85-436F-8735-E02C92B8671E}"/>
                    </a:ext>
                  </a:extLst>
                </p:cNvPr>
                <p:cNvSpPr/>
                <p:nvPr/>
              </p:nvSpPr>
              <p:spPr>
                <a:xfrm>
                  <a:off x="355907" y="4146933"/>
                  <a:ext cx="810605" cy="4684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07" y="4146933"/>
                  <a:ext cx="810605" cy="46846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sp>
        <p:nvSpPr>
          <p:cNvPr id="27" name="矩形 26"/>
          <p:cNvSpPr/>
          <p:nvPr/>
        </p:nvSpPr>
        <p:spPr>
          <a:xfrm>
            <a:off x="153497" y="4915268"/>
            <a:ext cx="8907028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0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2540"/>
            <a:r>
              <a:rPr lang="en-US" altLang="zh-CN" sz="2400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Γ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是对温度非常敏感的函数。在某一温度下</a:t>
            </a:r>
            <a:r>
              <a:rPr lang="en-US" altLang="zh-CN" sz="2400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Γ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=10</a:t>
            </a:r>
            <a:r>
              <a:rPr lang="en-US" altLang="zh-CN" sz="2400" baseline="30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aseline="30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−</a:t>
            </a:r>
            <a:r>
              <a:rPr lang="en-US" altLang="zh-CN" sz="2400" baseline="30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，经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1h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扩散后，原子真实迁移距离是宏观扩散距离的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3600*10</a:t>
            </a:r>
            <a:r>
              <a:rPr lang="en-US" altLang="zh-CN" sz="24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倍，即宏观扩散距离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1mm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，而每个原子平均迁移的总距离为几公里。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/>
          <p:cNvSpPr>
            <a:spLocks noChangeArrowheads="1"/>
          </p:cNvSpPr>
          <p:nvPr/>
        </p:nvSpPr>
        <p:spPr bwMode="auto">
          <a:xfrm>
            <a:off x="203200" y="922657"/>
            <a:ext cx="45720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(1)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标志物会移动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(2)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朝着低熔点组元移动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(3)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移动的距离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</a:t>
            </a:r>
            <a:r>
              <a:rPr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l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 </a:t>
            </a:r>
            <a:r>
              <a:rPr lang="en-US" altLang="zh-CN" sz="20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t </a:t>
            </a:r>
            <a:r>
              <a:rPr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1/2</a:t>
            </a:r>
            <a:endParaRPr lang="en-US" altLang="zh-CN" sz="2000" b="1" baseline="30000" dirty="0"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8" name="Text Box 28"/>
          <p:cNvSpPr txBox="1">
            <a:spLocks noChangeArrowheads="1"/>
          </p:cNvSpPr>
          <p:nvPr/>
        </p:nvSpPr>
        <p:spPr bwMode="auto">
          <a:xfrm>
            <a:off x="685800" y="2895600"/>
            <a:ext cx="243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Why?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543449" y="4818047"/>
            <a:ext cx="80772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主要原因：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低熔点组元扩散快，高熔点组元扩散慢，这种不等量的原子交换造成了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Kirkendall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效应。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5"/>
          <p:cNvSpPr>
            <a:spLocks noChangeArrowheads="1"/>
          </p:cNvSpPr>
          <p:nvPr/>
        </p:nvSpPr>
        <p:spPr bwMode="auto">
          <a:xfrm>
            <a:off x="0" y="127200"/>
            <a:ext cx="4446859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2.6.1 </a:t>
            </a:r>
            <a:r>
              <a:rPr lang="en-US" altLang="zh-CN" sz="3300" b="1" dirty="0" err="1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Kirkendall</a:t>
            </a:r>
            <a:r>
              <a:rPr lang="en-US" altLang="zh-CN" sz="3300" b="1" dirty="0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300" b="1" dirty="0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效应</a:t>
            </a:r>
            <a:endParaRPr lang="zh-CN" altLang="en-US" sz="3300" b="1" dirty="0">
              <a:solidFill>
                <a:srgbClr val="6F179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26"/>
          <p:cNvSpPr>
            <a:spLocks noChangeAspect="1" noChangeArrowheads="1"/>
          </p:cNvSpPr>
          <p:nvPr/>
        </p:nvSpPr>
        <p:spPr bwMode="auto">
          <a:xfrm>
            <a:off x="3725499" y="715288"/>
            <a:ext cx="5207000" cy="3702043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03" y="922657"/>
            <a:ext cx="4323791" cy="3383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846712" y="621176"/>
            <a:ext cx="9124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Cu-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Zn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5119382" y="599907"/>
            <a:ext cx="5132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Cu</a:t>
            </a:r>
            <a:endParaRPr lang="zh-CN" altLang="en-US" sz="20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336385" y="1578294"/>
            <a:ext cx="1290312" cy="730419"/>
            <a:chOff x="5204104" y="2055982"/>
            <a:chExt cx="1290312" cy="730419"/>
          </a:xfrm>
        </p:grpSpPr>
        <p:sp>
          <p:nvSpPr>
            <p:cNvPr id="4" name="箭头: 右 3"/>
            <p:cNvSpPr/>
            <p:nvPr/>
          </p:nvSpPr>
          <p:spPr>
            <a:xfrm>
              <a:off x="5245056" y="2645390"/>
              <a:ext cx="1249360" cy="141011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5204104" y="2055982"/>
              <a:ext cx="73930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b="1" i="1" dirty="0" err="1">
                  <a:solidFill>
                    <a:srgbClr val="0000FF"/>
                  </a:solidFill>
                  <a:latin typeface="Times New Roman" panose="02020603050405020304" pitchFamily="18" charset="0"/>
                </a:rPr>
                <a:t>J</a:t>
              </a:r>
              <a:r>
                <a:rPr lang="en-US" altLang="zh-CN" sz="3200" b="1" baseline="-25000" dirty="0" err="1">
                  <a:solidFill>
                    <a:srgbClr val="0000FF"/>
                  </a:solidFill>
                  <a:latin typeface="Times New Roman" panose="02020603050405020304" pitchFamily="18" charset="0"/>
                </a:rPr>
                <a:t>Cu</a:t>
              </a:r>
              <a:endParaRPr lang="zh-CN" altLang="en-US" sz="3200" b="1" baseline="-2500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046979" y="787354"/>
            <a:ext cx="1600373" cy="732933"/>
            <a:chOff x="5282127" y="1273210"/>
            <a:chExt cx="1600373" cy="732933"/>
          </a:xfrm>
        </p:grpSpPr>
        <p:sp>
          <p:nvSpPr>
            <p:cNvPr id="17" name="箭头: 右 16"/>
            <p:cNvSpPr/>
            <p:nvPr/>
          </p:nvSpPr>
          <p:spPr>
            <a:xfrm rot="10800000">
              <a:off x="5633140" y="1865132"/>
              <a:ext cx="1249360" cy="141011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282127" y="1273210"/>
              <a:ext cx="72487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b="1" i="1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J</a:t>
              </a:r>
              <a:r>
                <a:rPr lang="en-US" altLang="zh-CN" sz="3200" b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Zn</a:t>
              </a:r>
              <a:endParaRPr lang="zh-CN" altLang="en-US" sz="3200" b="1" baseline="-250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274362" y="2529416"/>
            <a:ext cx="1345887" cy="621668"/>
            <a:chOff x="5411270" y="3519492"/>
            <a:chExt cx="1345887" cy="621668"/>
          </a:xfrm>
        </p:grpSpPr>
        <p:sp>
          <p:nvSpPr>
            <p:cNvPr id="19" name="箭头: 右 18"/>
            <p:cNvSpPr/>
            <p:nvPr/>
          </p:nvSpPr>
          <p:spPr>
            <a:xfrm>
              <a:off x="5507797" y="3519492"/>
              <a:ext cx="1249360" cy="14101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5411270" y="3556385"/>
              <a:ext cx="51167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b="1" i="1" dirty="0" err="1">
                  <a:latin typeface="Times New Roman" panose="02020603050405020304" pitchFamily="18" charset="0"/>
                </a:rPr>
                <a:t>J</a:t>
              </a:r>
              <a:r>
                <a:rPr lang="en-US" altLang="zh-CN" sz="3200" b="1" i="1" baseline="-25000" dirty="0" err="1">
                  <a:latin typeface="Times New Roman" panose="02020603050405020304" pitchFamily="18" charset="0"/>
                </a:rPr>
                <a:t>v</a:t>
              </a:r>
              <a:endParaRPr lang="zh-CN" altLang="en-US" sz="3200" b="1" baseline="-25000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 build="p"/>
      <p:bldP spid="8" grpId="0" autoUpdateAnimBg="0"/>
      <p:bldP spid="9" grpId="0" autoUpdateAnimBg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70979" y="111760"/>
            <a:ext cx="4663457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2.8.4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扩散系数与激活能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06290" y="842205"/>
            <a:ext cx="7531418" cy="1355027"/>
            <a:chOff x="830261" y="817132"/>
            <a:chExt cx="7531418" cy="1355027"/>
          </a:xfrm>
        </p:grpSpPr>
        <p:sp>
          <p:nvSpPr>
            <p:cNvPr id="6" name="Text Box 12"/>
            <p:cNvSpPr txBox="1">
              <a:spLocks noChangeArrowheads="1"/>
            </p:cNvSpPr>
            <p:nvPr/>
          </p:nvSpPr>
          <p:spPr bwMode="auto">
            <a:xfrm>
              <a:off x="830263" y="899795"/>
              <a:ext cx="2819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扩散系数：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7" name="Object 13"/>
            <p:cNvGraphicFramePr>
              <a:graphicFrameLocks noChangeAspect="1"/>
            </p:cNvGraphicFramePr>
            <p:nvPr/>
          </p:nvGraphicFramePr>
          <p:xfrm>
            <a:off x="2802707" y="817132"/>
            <a:ext cx="1627747" cy="523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425" name="Equation" r:id="rId1" imgW="635000" imgH="203200" progId="Equation.3">
                    <p:embed/>
                  </p:oleObj>
                </mc:Choice>
                <mc:Fallback>
                  <p:oleObj name="Equation" r:id="rId1" imgW="635000" imgH="2032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02707" y="817132"/>
                          <a:ext cx="1627747" cy="5234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 Box 14">
                  <a:extLst>
                    <a:ext uri="{FF2B5EF4-FFF2-40B4-BE49-F238E27FC236}">
                      <ele attr="{EBF1F065-20F3-40F3-ADEF-38498F258DD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0261" y="1464273"/>
                  <a:ext cx="7531418" cy="7078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50000"/>
                    </a:spcBef>
                    <a:buNone/>
                  </a:pPr>
                  <a:r>
                    <a:rPr lang="en-US" altLang="zh-CN" sz="2000" b="1" i="1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Symbol" panose="05050102010706020507" pitchFamily="18" charset="2"/>
                    </a:rPr>
                    <a:t></a:t>
                  </a:r>
                  <a:r>
                    <a:rPr lang="zh-CN" altLang="en-US" sz="2000" b="1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Symbol" panose="05050102010706020507" pitchFamily="18" charset="2"/>
                    </a:rPr>
                    <a:t>－－几何因子，决定于晶体结构；</a:t>
                  </a:r>
                  <a:r>
                    <a:rPr lang="en-US" altLang="zh-CN" sz="2000" b="1" i="1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Symbol" panose="05050102010706020507" pitchFamily="18" charset="2"/>
                    </a:rPr>
                    <a:t>a</a:t>
                  </a:r>
                  <a:r>
                    <a:rPr lang="zh-CN" altLang="en-US" sz="2000" b="1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Symbol" panose="05050102010706020507" pitchFamily="18" charset="2"/>
                    </a:rPr>
                    <a:t>－－点阵常数；</a:t>
                  </a:r>
                  <a14:m>
                    <m:oMath xmlns:m="http://schemas.openxmlformats.org/officeDocument/2006/math"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𝜞</m:t>
                      </m:r>
                    </m:oMath>
                  </a14:m>
                  <a:r>
                    <a:rPr lang="zh-CN" altLang="en-US" sz="2000" b="1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Symbol" panose="05050102010706020507" pitchFamily="18" charset="2"/>
                    </a:rPr>
                    <a:t> 为原子跳离平衡位置的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Symbol" panose="05050102010706020507" pitchFamily="18" charset="2"/>
                    </a:rPr>
                    <a:t>跳动频率？？</a:t>
                  </a:r>
                  <a:endParaRPr lang="zh-CN" altLang="en-US" sz="2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8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0261" y="1464273"/>
                  <a:ext cx="7531418" cy="70788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809" t="-5172" b="-1465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732155" y="5804535"/>
            <a:ext cx="7505700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扩散激活能：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在扩散过程中，原子从原始平衡位置跳动到新的平衡位置所必须克服的能垒值，称为扩散激活能。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Picture 5" descr="028b"/>
          <p:cNvPicPr>
            <a:picLocks noChangeAspect="1" noChangeArrowheads="1"/>
          </p:cNvPicPr>
          <p:nvPr/>
        </p:nvPicPr>
        <p:blipFill>
          <a:blip r:embed="rId4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39" y="2299678"/>
            <a:ext cx="3735261" cy="323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4683125" y="3338830"/>
            <a:ext cx="5511800" cy="1272540"/>
            <a:chOff x="4595971" y="2958300"/>
            <a:chExt cx="10530752" cy="127254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对象 10">
                  <a:extLst>
                    <a:ext uri="{FF2B5EF4-FFF2-40B4-BE49-F238E27FC236}">
                      <ele attr="{208CE910-1B83-415A-88B3-E42AEA0F93BA}"/>
                    </a:ext>
                  </a:extLst>
                </p:cNvPr>
                <p:cNvSpPr txBox="1"/>
                <p:nvPr/>
              </p:nvSpPr>
              <p:spPr bwMode="auto">
                <a:xfrm>
                  <a:off x="4595971" y="2958300"/>
                  <a:ext cx="4179386" cy="9938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𝜞</m:t>
                        </m:r>
                        <m:r>
                          <a:rPr lang="zh-CN" alt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𝝂</m:t>
                            </m:r>
                          </m:e>
                          <m:sub>
                            <m:r>
                              <a:rPr lang="zh-CN" alt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func>
                          <m:funcPr>
                            <m:ctrlPr>
                              <a:rPr lang="zh-CN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zh-CN" altLang="en-US" sz="24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𝐞𝐱𝐩</m:t>
                            </m:r>
                          </m:fName>
                          <m:e>
                            <m:r>
                              <a:rPr lang="zh-CN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f>
                          <m:fPr>
                            <m:type m:val="skw"/>
                            <m:ctrlPr>
                              <a:rPr lang="zh-CN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𝜟</m:t>
                            </m:r>
                            <m:sSup>
                              <m:sSupPr>
                                <m:ctrlPr>
                                  <a:rPr lang="zh-CN" alt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sup>
                            </m:sSup>
                          </m:num>
                          <m:den>
                            <m:r>
                              <a:rPr lang="zh-CN" alt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𝑹𝑻</m:t>
                            </m:r>
                          </m:den>
                        </m:f>
                        <m:r>
                          <a:rPr lang="zh-CN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对象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95971" y="2958300"/>
                  <a:ext cx="7532370" cy="99377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 Box 14">
                  <a:extLst>
                    <a:ext uri="{FF2B5EF4-FFF2-40B4-BE49-F238E27FC236}">
                      <ele attr="{F688AC72-6103-494F-B399-1F7C7A6C577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95971" y="3716756"/>
                  <a:ext cx="7531418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50000"/>
                    </a:spcBef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𝝂</m:t>
                          </m:r>
                        </m:e>
                        <m:sub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为</m:t>
                      </m:r>
                    </m:oMath>
                  </a14:m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原子的振动频率；</a:t>
                  </a:r>
                </a:p>
              </p:txBody>
            </p:sp>
          </mc:Choice>
          <mc:Fallback>
            <p:sp>
              <p:nvSpPr>
                <p:cNvPr id="18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95971" y="3716490"/>
                  <a:ext cx="10530752" cy="51435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9091" b="-2575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sp>
        <p:nvSpPr>
          <p:cNvPr id="12" name="AutoShape 43"/>
          <p:cNvSpPr>
            <a:spLocks noChangeArrowheads="1"/>
          </p:cNvSpPr>
          <p:nvPr/>
        </p:nvSpPr>
        <p:spPr bwMode="auto">
          <a:xfrm>
            <a:off x="7702425" y="151692"/>
            <a:ext cx="540000" cy="538162"/>
          </a:xfrm>
          <a:prstGeom prst="star5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70979" y="111760"/>
            <a:ext cx="4663457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2.8.4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扩散系数与激活能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3725" y="3804935"/>
            <a:ext cx="8685212" cy="2762248"/>
            <a:chOff x="812481" y="2759286"/>
            <a:chExt cx="8415075" cy="2568809"/>
          </a:xfrm>
        </p:grpSpPr>
        <p:graphicFrame>
          <p:nvGraphicFramePr>
            <p:cNvPr id="21" name="对象 20"/>
            <p:cNvGraphicFramePr>
              <a:graphicFrameLocks noChangeAspect="1"/>
            </p:cNvGraphicFramePr>
            <p:nvPr/>
          </p:nvGraphicFramePr>
          <p:xfrm>
            <a:off x="1535398" y="4669653"/>
            <a:ext cx="2304109" cy="6584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878" name="" r:id="rId1" imgW="1024255" imgH="283845" progId="Equation.DSMT4">
                    <p:embed/>
                  </p:oleObj>
                </mc:Choice>
                <mc:Fallback>
                  <p:oleObj name="" r:id="rId1" imgW="1024255" imgH="283845" progId="Equation.DSMT4">
                    <p:embed/>
                    <p:pic>
                      <p:nvPicPr>
                        <p:cNvPr id="0" name="对象 204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5398" y="4669653"/>
                          <a:ext cx="2304109" cy="6584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组合 2"/>
            <p:cNvGrpSpPr/>
            <p:nvPr/>
          </p:nvGrpSpPr>
          <p:grpSpPr>
            <a:xfrm>
              <a:off x="812481" y="2759286"/>
              <a:ext cx="8415075" cy="2367567"/>
              <a:chOff x="812481" y="2759286"/>
              <a:chExt cx="8415075" cy="2367567"/>
            </a:xfrm>
          </p:grpSpPr>
          <p:graphicFrame>
            <p:nvGraphicFramePr>
              <p:cNvPr id="16" name="对象 15"/>
              <p:cNvGraphicFramePr>
                <a:graphicFrameLocks noChangeAspect="1"/>
              </p:cNvGraphicFramePr>
              <p:nvPr/>
            </p:nvGraphicFramePr>
            <p:xfrm>
              <a:off x="812481" y="2759286"/>
              <a:ext cx="8415075" cy="7381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3879" name="公式" r:id="rId3" imgW="102108000" imgH="8534400" progId="Equation.3">
                      <p:embed/>
                    </p:oleObj>
                  </mc:Choice>
                  <mc:Fallback>
                    <p:oleObj name="公式" r:id="rId3" imgW="102108000" imgH="8534400" progId="Equation.3">
                      <p:embed/>
                      <p:pic>
                        <p:nvPicPr>
                          <p:cNvPr id="0" name="对象 2048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2481" y="2759286"/>
                            <a:ext cx="8415075" cy="7381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" name="对象 17"/>
              <p:cNvGraphicFramePr>
                <a:graphicFrameLocks noChangeAspect="1"/>
              </p:cNvGraphicFramePr>
              <p:nvPr/>
            </p:nvGraphicFramePr>
            <p:xfrm>
              <a:off x="1669605" y="3698499"/>
              <a:ext cx="5003516" cy="7263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3880" name="公式" r:id="rId5" imgW="59436000" imgH="8229600" progId="Equation.3">
                      <p:embed/>
                    </p:oleObj>
                  </mc:Choice>
                  <mc:Fallback>
                    <p:oleObj name="公式" r:id="rId5" imgW="59436000" imgH="8229600" progId="Equation.3">
                      <p:embed/>
                      <p:pic>
                        <p:nvPicPr>
                          <p:cNvPr id="0" name="对象 2048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69605" y="3698499"/>
                            <a:ext cx="5003516" cy="72635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" name="Line 13"/>
              <p:cNvSpPr>
                <a:spLocks noChangeShapeType="1"/>
              </p:cNvSpPr>
              <p:nvPr/>
            </p:nvSpPr>
            <p:spPr bwMode="auto">
              <a:xfrm>
                <a:off x="4037966" y="4493472"/>
                <a:ext cx="584200" cy="250825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Text Box 14"/>
              <p:cNvSpPr txBox="1">
                <a:spLocks noChangeArrowheads="1"/>
              </p:cNvSpPr>
              <p:nvPr/>
            </p:nvSpPr>
            <p:spPr bwMode="auto">
              <a:xfrm>
                <a:off x="4382392" y="4669653"/>
                <a:ext cx="26606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400" dirty="0">
                    <a:solidFill>
                      <a:srgbClr val="080195"/>
                    </a:solidFill>
                    <a:latin typeface="Times New Roman" panose="02020603050405020304" pitchFamily="18" charset="0"/>
                  </a:rPr>
                  <a:t>frequency factor</a:t>
                </a:r>
                <a:endParaRPr lang="en-US" altLang="zh-CN" sz="2400" dirty="0">
                  <a:solidFill>
                    <a:srgbClr val="080195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" name="Oval 12"/>
              <p:cNvSpPr>
                <a:spLocks noChangeArrowheads="1"/>
              </p:cNvSpPr>
              <p:nvPr/>
            </p:nvSpPr>
            <p:spPr bwMode="auto">
              <a:xfrm>
                <a:off x="2019943" y="3513385"/>
                <a:ext cx="2503659" cy="1089565"/>
              </a:xfrm>
              <a:prstGeom prst="ellipse">
                <a:avLst/>
              </a:prstGeom>
              <a:noFill/>
              <a:ln w="9525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</p:grpSp>
      </p:grp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265901" y="1676750"/>
          <a:ext cx="4343401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81" name="公式" r:id="rId7" imgW="47244000" imgH="8229600" progId="Equation.3">
                  <p:embed/>
                </p:oleObj>
              </mc:Choice>
              <mc:Fallback>
                <p:oleObj name="公式" r:id="rId7" imgW="47244000" imgH="8229600" progId="Equation.3">
                  <p:embed/>
                  <p:pic>
                    <p:nvPicPr>
                      <p:cNvPr id="0" name="对象 204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01" y="1676750"/>
                        <a:ext cx="4343401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组合 31"/>
          <p:cNvGrpSpPr/>
          <p:nvPr/>
        </p:nvGrpSpPr>
        <p:grpSpPr>
          <a:xfrm>
            <a:off x="161921" y="146872"/>
            <a:ext cx="8713138" cy="3134210"/>
            <a:chOff x="-22071" y="150122"/>
            <a:chExt cx="8713138" cy="3134210"/>
          </a:xfrm>
        </p:grpSpPr>
        <p:graphicFrame>
          <p:nvGraphicFramePr>
            <p:cNvPr id="13" name="Object 13"/>
            <p:cNvGraphicFramePr>
              <a:graphicFrameLocks noChangeAspect="1"/>
            </p:cNvGraphicFramePr>
            <p:nvPr/>
          </p:nvGraphicFramePr>
          <p:xfrm>
            <a:off x="6203012" y="150122"/>
            <a:ext cx="1627747" cy="523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882" name="Equation" r:id="rId9" imgW="635000" imgH="203200" progId="Equation.3">
                    <p:embed/>
                  </p:oleObj>
                </mc:Choice>
                <mc:Fallback>
                  <p:oleObj name="Equation" r:id="rId9" imgW="635000" imgH="2032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3012" y="150122"/>
                          <a:ext cx="1627747" cy="5234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Text Box 12"/>
            <p:cNvSpPr txBox="1">
              <a:spLocks noChangeArrowheads="1"/>
            </p:cNvSpPr>
            <p:nvPr/>
          </p:nvSpPr>
          <p:spPr bwMode="auto">
            <a:xfrm>
              <a:off x="-22071" y="1026826"/>
              <a:ext cx="28194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间隙原子扩散系数：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01608" y="851342"/>
              <a:ext cx="3889459" cy="24329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70979" y="111760"/>
            <a:ext cx="4663457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2.8.4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扩散系数与激活能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63958" y="1370901"/>
            <a:ext cx="4199813" cy="1468169"/>
            <a:chOff x="282904" y="1384667"/>
            <a:chExt cx="4199813" cy="1468169"/>
          </a:xfrm>
        </p:grpSpPr>
        <p:graphicFrame>
          <p:nvGraphicFramePr>
            <p:cNvPr id="14" name="对象 21508"/>
            <p:cNvGraphicFramePr>
              <a:graphicFrameLocks noChangeAspect="1"/>
            </p:cNvGraphicFramePr>
            <p:nvPr/>
          </p:nvGraphicFramePr>
          <p:xfrm>
            <a:off x="2470105" y="1384667"/>
            <a:ext cx="1547813" cy="666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8077" name="" r:id="rId1" imgW="648335" imgH="260350" progId="Equation.DSMT4">
                    <p:embed/>
                  </p:oleObj>
                </mc:Choice>
                <mc:Fallback>
                  <p:oleObj name="" r:id="rId1" imgW="648335" imgH="260350" progId="Equation.DSMT4">
                    <p:embed/>
                    <p:pic>
                      <p:nvPicPr>
                        <p:cNvPr id="0" name="对象 215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0105" y="1384667"/>
                          <a:ext cx="1547813" cy="666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1510"/>
            <p:cNvGraphicFramePr>
              <a:graphicFrameLocks noChangeAspect="1"/>
            </p:cNvGraphicFramePr>
            <p:nvPr/>
          </p:nvGraphicFramePr>
          <p:xfrm>
            <a:off x="282904" y="1502671"/>
            <a:ext cx="1592262" cy="522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8078" name="" r:id="rId3" imgW="613410" imgH="185420" progId="Equation.3">
                    <p:embed/>
                  </p:oleObj>
                </mc:Choice>
                <mc:Fallback>
                  <p:oleObj name="" r:id="rId3" imgW="613410" imgH="185420" progId="Equation.3">
                    <p:embed/>
                    <p:pic>
                      <p:nvPicPr>
                        <p:cNvPr id="0" name="对象 215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904" y="1502671"/>
                          <a:ext cx="1592262" cy="522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Text Box 8"/>
            <p:cNvSpPr txBox="1"/>
            <p:nvPr/>
          </p:nvSpPr>
          <p:spPr>
            <a:xfrm>
              <a:off x="282904" y="2206505"/>
              <a:ext cx="4199813" cy="64633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None/>
                <a:defRPr/>
              </a:pPr>
              <a:r>
                <a:rPr lang="en-US" sz="2000" i="1" noProof="1">
                  <a:latin typeface="Times New Roman" panose="02020603050405020304" pitchFamily="18" charset="0"/>
                  <a:ea typeface="华文细黑" panose="02010600040101010101" pitchFamily="2" charset="-122"/>
                  <a:cs typeface="宋体" panose="02010600030101010101" pitchFamily="2" charset="-122"/>
                  <a:sym typeface="Wingdings" panose="05000000000000000000" pitchFamily="2" charset="2"/>
                </a:rPr>
                <a:t>P</a:t>
              </a:r>
              <a:r>
                <a:rPr lang="en-US" altLang="zh-CN" sz="2000" baseline="-25000" noProof="1">
                  <a:latin typeface="Times New Roman" panose="02020603050405020304" pitchFamily="18" charset="0"/>
                  <a:ea typeface="华文细黑" panose="02010600040101010101" pitchFamily="2" charset="-122"/>
                  <a:cs typeface="宋体" panose="02010600030101010101" pitchFamily="2" charset="-122"/>
                  <a:sym typeface="Wingdings" panose="05000000000000000000" pitchFamily="2" charset="2"/>
                </a:rPr>
                <a:t>3</a:t>
              </a:r>
              <a:r>
                <a:rPr lang="en-US" sz="2000" noProof="1">
                  <a:latin typeface="Arial Narrow" panose="020B0606020202030204" pitchFamily="34" charset="0"/>
                  <a:ea typeface="华文细黑" panose="02010600040101010101" pitchFamily="2" charset="-122"/>
                  <a:cs typeface="宋体" panose="02010600030101010101" pitchFamily="2" charset="-122"/>
                  <a:sym typeface="Wingdings" panose="05000000000000000000" pitchFamily="2" charset="2"/>
                </a:rPr>
                <a:t>: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为空位平衡浓度，即扩散原子周围每一个最近邻原子以空位形式存在的机率。</a:t>
              </a:r>
              <a:endParaRPr lang="en-US" sz="1600" noProof="1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  <a:ea typeface="华文细黑" panose="02010600040101010101" pitchFamily="2" charset="-122"/>
                <a:cs typeface="宋体" panose="02010600030101010101" pitchFamily="2" charset="-122"/>
                <a:sym typeface="Wingdings" panose="05000000000000000000" pitchFamily="2" charset="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63958" y="3124258"/>
            <a:ext cx="5900737" cy="3420464"/>
            <a:chOff x="163958" y="3229021"/>
            <a:chExt cx="5900737" cy="3420464"/>
          </a:xfrm>
        </p:grpSpPr>
        <p:graphicFrame>
          <p:nvGraphicFramePr>
            <p:cNvPr id="15" name="对象 22529"/>
            <p:cNvGraphicFramePr>
              <a:graphicFrameLocks noChangeAspect="1"/>
            </p:cNvGraphicFramePr>
            <p:nvPr/>
          </p:nvGraphicFramePr>
          <p:xfrm>
            <a:off x="163958" y="4965496"/>
            <a:ext cx="4878387" cy="808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8079" name="" r:id="rId5" imgW="1788160" imgH="283845" progId="Equation.DSMT4">
                    <p:embed/>
                  </p:oleObj>
                </mc:Choice>
                <mc:Fallback>
                  <p:oleObj name="" r:id="rId5" imgW="1788160" imgH="283845" progId="Equation.DSMT4">
                    <p:embed/>
                    <p:pic>
                      <p:nvPicPr>
                        <p:cNvPr id="0" name="对象 225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958" y="4965496"/>
                          <a:ext cx="4878387" cy="8080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" name="组合 6"/>
            <p:cNvGrpSpPr/>
            <p:nvPr/>
          </p:nvGrpSpPr>
          <p:grpSpPr>
            <a:xfrm>
              <a:off x="163958" y="3229021"/>
              <a:ext cx="5900737" cy="3420464"/>
              <a:chOff x="163958" y="3229021"/>
              <a:chExt cx="5900737" cy="342046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对象 16">
                    <a:extLst>
                      <a:ext uri="{FF2B5EF4-FFF2-40B4-BE49-F238E27FC236}">
                        <ele attr="{7841FC55-43C5-4A9F-B2C1-78DDDAF12CC5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163958" y="3229021"/>
                    <a:ext cx="5140325" cy="24352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>
                    <a:norm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p>
                                    <m:sSupPr>
                                      <m:ctrlP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p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p>
                                    <m:sSupPr>
                                      <m:ctrlP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p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sup>
                          </m:s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RT</m:t>
                                  </m:r>
                                </m:den>
                              </m:f>
                            </m:sup>
                          </m:sSup>
                        </m:oMath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</m:sup>
                          </m:s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zh-CN" altLang="en-US" sz="24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RT</m:t>
                                  </m:r>
                                </m:den>
                              </m:f>
                            </m:sup>
                          </m:sSup>
                        </m:oMath>
                      </m:oMathPara>
                    </a14:m>
                    <a:r>
                      <a:rPr lang="zh-CN" altLang="en-US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a:t/>
                    </a:r>
                    <a:br>
                      <a:rPr lang="zh-CN" altLang="en-US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a:br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17" name="对象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3958" y="3229021"/>
                    <a:ext cx="5140325" cy="2435225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2865660" y="5777075"/>
                <a:ext cx="584200" cy="250825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Text Box 14"/>
              <p:cNvSpPr txBox="1">
                <a:spLocks noChangeArrowheads="1"/>
              </p:cNvSpPr>
              <p:nvPr/>
            </p:nvSpPr>
            <p:spPr bwMode="auto">
              <a:xfrm>
                <a:off x="3404045" y="5847987"/>
                <a:ext cx="26606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400" dirty="0">
                    <a:solidFill>
                      <a:srgbClr val="080195"/>
                    </a:solidFill>
                    <a:latin typeface="Times New Roman" panose="02020603050405020304" pitchFamily="18" charset="0"/>
                  </a:rPr>
                  <a:t>frequency factor</a:t>
                </a:r>
                <a:endParaRPr lang="en-US" altLang="zh-CN" sz="2400" dirty="0">
                  <a:solidFill>
                    <a:srgbClr val="080195"/>
                  </a:solidFill>
                  <a:latin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对象 22534">
                    <a:extLst>
                      <a:ext uri="{FF2B5EF4-FFF2-40B4-BE49-F238E27FC236}">
                        <ele attr="{548AD8F3-5125-4B3B-A491-45EFAE27919D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608013" y="5990673"/>
                    <a:ext cx="2303462" cy="6588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/>
                </p:spPr>
                <p:txBody>
                  <a:bodyPr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>
              <p:sp>
                <p:nvSpPr>
                  <p:cNvPr id="19" name="对象 225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013" y="5990673"/>
                    <a:ext cx="2303462" cy="658812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1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</p:grpSp>
      </p:grpSp>
      <p:grpSp>
        <p:nvGrpSpPr>
          <p:cNvPr id="5" name="组合 4"/>
          <p:cNvGrpSpPr/>
          <p:nvPr/>
        </p:nvGrpSpPr>
        <p:grpSpPr>
          <a:xfrm>
            <a:off x="-26541" y="150122"/>
            <a:ext cx="9006583" cy="3078899"/>
            <a:chOff x="-26541" y="150122"/>
            <a:chExt cx="9006583" cy="3078899"/>
          </a:xfrm>
        </p:grpSpPr>
        <p:sp>
          <p:nvSpPr>
            <p:cNvPr id="23" name="Text Box 12"/>
            <p:cNvSpPr txBox="1">
              <a:spLocks noChangeArrowheads="1"/>
            </p:cNvSpPr>
            <p:nvPr/>
          </p:nvSpPr>
          <p:spPr bwMode="auto">
            <a:xfrm>
              <a:off x="-26541" y="754149"/>
              <a:ext cx="3403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空位机制扩散系数计算：</a:t>
              </a:r>
              <a:endPara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0" name="Object 13"/>
            <p:cNvGraphicFramePr>
              <a:graphicFrameLocks noChangeAspect="1"/>
            </p:cNvGraphicFramePr>
            <p:nvPr/>
          </p:nvGraphicFramePr>
          <p:xfrm>
            <a:off x="6203012" y="150122"/>
            <a:ext cx="1627747" cy="523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8080" name="Equation" r:id="rId9" imgW="635000" imgH="203200" progId="Equation.3">
                    <p:embed/>
                  </p:oleObj>
                </mc:Choice>
                <mc:Fallback>
                  <p:oleObj name="Equation" r:id="rId9" imgW="635000" imgH="2032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3012" y="150122"/>
                          <a:ext cx="1627747" cy="5234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1" name="Picture 4" descr="空位扩散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2995" y="1074338"/>
              <a:ext cx="4027047" cy="2154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Oval 12"/>
          <p:cNvSpPr>
            <a:spLocks noChangeArrowheads="1"/>
          </p:cNvSpPr>
          <p:nvPr/>
        </p:nvSpPr>
        <p:spPr bwMode="auto">
          <a:xfrm>
            <a:off x="818941" y="4566976"/>
            <a:ext cx="2323166" cy="1318934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69379" y="98143"/>
            <a:ext cx="4663457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2.8.4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扩散系数与激活能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311264" y="803559"/>
            <a:ext cx="7776856" cy="729516"/>
            <a:chOff x="1367144" y="940337"/>
            <a:chExt cx="7776856" cy="72951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对象 22534">
                  <a:extLst>
                    <a:ext uri="{FF2B5EF4-FFF2-40B4-BE49-F238E27FC236}">
                      <ele attr="{2C3DD8F7-13D2-4D5C-8D5F-83DBF42FB110}"/>
                    </a:ext>
                  </a:extLst>
                </p:cNvPr>
                <p:cNvSpPr txBox="1"/>
                <p:nvPr/>
              </p:nvSpPr>
              <p:spPr bwMode="auto">
                <a:xfrm>
                  <a:off x="1367144" y="940337"/>
                  <a:ext cx="3913505" cy="6588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zh-CN" alt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zh-CN" altLang="en-US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zh-CN" alt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zh-CN" altLang="en-US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zh-CN" altLang="en-US" sz="2800" b="1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𝐞𝐱𝐩</m:t>
                            </m:r>
                          </m:fName>
                          <m:e>
                            <m:r>
                              <a:rPr lang="zh-CN" altLang="en-US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f>
                          <m:fPr>
                            <m:ctrlPr>
                              <a:rPr lang="zh-CN" altLang="en-US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num>
                          <m:den>
                            <m:r>
                              <a:rPr lang="zh-CN" altLang="en-US" sz="2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𝑹𝑻</m:t>
                            </m:r>
                          </m:den>
                        </m:f>
                        <m:r>
                          <a:rPr lang="zh-CN" alt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800" b="1" dirty="0"/>
                </a:p>
              </p:txBody>
            </p:sp>
          </mc:Choice>
          <mc:Fallback>
            <p:sp>
              <p:nvSpPr>
                <p:cNvPr id="22" name="对象 225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67144" y="940337"/>
                  <a:ext cx="3913505" cy="658812"/>
                </a:xfrm>
                <a:prstGeom prst="rect">
                  <a:avLst/>
                </a:prstGeom>
                <a:blipFill rotWithShape="1">
                  <a:blip r:embed="rId1"/>
                  <a:stretch>
                    <a:fillRect b="-2870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25" name="Text Box 8"/>
            <p:cNvSpPr txBox="1"/>
            <p:nvPr/>
          </p:nvSpPr>
          <p:spPr>
            <a:xfrm>
              <a:off x="4944187" y="1269743"/>
              <a:ext cx="4199813" cy="4001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None/>
                <a:defRPr/>
              </a:pPr>
              <a:r>
                <a:rPr lang="en-US" sz="2000" i="1" noProof="1">
                  <a:latin typeface="Times New Roman" panose="02020603050405020304" pitchFamily="18" charset="0"/>
                  <a:ea typeface="华文细黑" panose="02010600040101010101" pitchFamily="2" charset="-122"/>
                  <a:cs typeface="宋体" panose="02010600030101010101" pitchFamily="2" charset="-122"/>
                  <a:sym typeface="Wingdings" panose="05000000000000000000" pitchFamily="2" charset="2"/>
                </a:rPr>
                <a:t>D</a:t>
              </a:r>
              <a:r>
                <a:rPr lang="en-US" sz="2000" i="1" baseline="-25000" noProof="1">
                  <a:latin typeface="Times New Roman" panose="02020603050405020304" pitchFamily="18" charset="0"/>
                  <a:ea typeface="华文细黑" panose="02010600040101010101" pitchFamily="2" charset="-122"/>
                  <a:cs typeface="宋体" panose="02010600030101010101" pitchFamily="2" charset="-122"/>
                  <a:sym typeface="Wingdings" panose="05000000000000000000" pitchFamily="2" charset="2"/>
                </a:rPr>
                <a:t>0</a:t>
              </a:r>
              <a:r>
                <a:rPr lang="en-US" sz="2000" noProof="1">
                  <a:latin typeface="Arial Narrow" panose="020B0606020202030204" pitchFamily="34" charset="0"/>
                  <a:ea typeface="华文细黑" panose="02010600040101010101" pitchFamily="2" charset="-122"/>
                  <a:cs typeface="宋体" panose="02010600030101010101" pitchFamily="2" charset="-122"/>
                  <a:sym typeface="Wingdings" panose="05000000000000000000" pitchFamily="2" charset="2"/>
                </a:rPr>
                <a:t>:</a:t>
              </a:r>
              <a:r>
                <a:rPr lang="zh-CN" altLang="en-US" sz="1600" b="1" noProof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Symbol" panose="05050102010706020507" pitchFamily="18" charset="2"/>
                </a:rPr>
                <a:t>扩散常数；</a:t>
              </a:r>
              <a:r>
                <a:rPr lang="en-US" altLang="zh-CN" sz="1600" b="1" noProof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Symbol" panose="05050102010706020507" pitchFamily="18" charset="2"/>
                </a:rPr>
                <a:t>Q</a:t>
              </a:r>
              <a:r>
                <a:rPr lang="zh-CN" altLang="en-US" sz="1600" b="1" noProof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Symbol" panose="05050102010706020507" pitchFamily="18" charset="2"/>
                </a:rPr>
                <a:t>为扩散激活能</a:t>
              </a:r>
              <a:endParaRPr lang="en-US" sz="1600" noProof="1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  <a:ea typeface="华文细黑" panose="02010600040101010101" pitchFamily="2" charset="-122"/>
                <a:cs typeface="宋体" panose="02010600030101010101" pitchFamily="2" charset="-122"/>
                <a:sym typeface="Wingdings" panose="05000000000000000000" pitchFamily="2" charset="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233681" y="1999259"/>
            <a:ext cx="87985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一般认为，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0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的值与温度无关，只是随扩散机制以及材料不同而不同。如果确实如此，对扩散系数式两边同时取对数，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ln</a:t>
            </a:r>
            <a:r>
              <a:rPr lang="en-US" altLang="zh-CN" sz="2000" i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</a:t>
            </a:r>
            <a:r>
              <a:rPr lang="en-US" altLang="zh-CN" sz="2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作图就应该得到一根直线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直线的斜率就是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Q/R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79" y="3256280"/>
            <a:ext cx="90322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1750" algn="just"/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并不完全如此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，主要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原因有以下三点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5080" algn="just"/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</a:t>
            </a:r>
            <a:r>
              <a:rPr lang="en-US" altLang="zh-CN" sz="2400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都随温度变化，比如体心立方金属锆和钛的自扩散是这样； 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5080" algn="just"/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扩散可能以多种机制同时进行，比如在正常的置换式固溶体中往往会有少量的间隙原子存在，于是扩散就可能以空位、间隙两种机制同时进行； 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algn="just"/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某些材料的扩散机制可能随温度而改变，比如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Si-Ge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合金中，高温时是以间隙机制扩散，低温时是以空位机制扩散。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482576"/>
            <a:ext cx="3976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材料科学基础，余永宁，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P510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13" name="AutoShape 43"/>
          <p:cNvSpPr>
            <a:spLocks noChangeArrowheads="1"/>
          </p:cNvSpPr>
          <p:nvPr/>
        </p:nvSpPr>
        <p:spPr bwMode="auto">
          <a:xfrm>
            <a:off x="7702425" y="151692"/>
            <a:ext cx="540000" cy="538162"/>
          </a:xfrm>
          <a:prstGeom prst="star5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 bwMode="auto">
          <a:xfrm>
            <a:off x="914400" y="635000"/>
            <a:ext cx="7315200" cy="2143125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原子的扩散激活能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Q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，则扩散速率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 bwMode="auto">
          <a:xfrm>
            <a:off x="1828800" y="2786063"/>
            <a:ext cx="6400800" cy="642938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随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Q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增加而减小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 bwMode="auto">
          <a:xfrm>
            <a:off x="1828800" y="3643313"/>
            <a:ext cx="6400800" cy="642938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随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Q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增加而增加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 bwMode="auto">
          <a:xfrm>
            <a:off x="1828800" y="4500563"/>
            <a:ext cx="6400800" cy="642938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Q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无关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12"/>
              </p:custDataLst>
            </p:nvPr>
          </p:nvSpPr>
          <p:spPr bwMode="auto">
            <a:xfrm>
              <a:off x="254000" y="0"/>
              <a:ext cx="1905000" cy="635000"/>
            </a:xfrm>
            <a:prstGeom prst="rect">
              <a:avLst/>
            </a:prstGeom>
            <a:grpFill/>
            <a:ln w="9525">
              <a:noFill/>
              <a:miter lim="800000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b="1" smtClean="0">
                  <a:solidFill>
                    <a:srgbClr val="00000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TipText"/>
            <p:cNvSpPr txBox="1"/>
            <p:nvPr>
              <p:custDataLst>
                <p:tags r:id="rId13"/>
              </p:custDataLst>
            </p:nvPr>
          </p:nvSpPr>
          <p:spPr bwMode="auto">
            <a:xfrm>
              <a:off x="1525905" y="109220"/>
              <a:ext cx="2286000" cy="508000"/>
            </a:xfrm>
            <a:prstGeom prst="rect">
              <a:avLst/>
            </a:prstGeom>
            <a:grpFill/>
            <a:ln w="9525">
              <a:noFill/>
              <a:miter lim="800000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 smtClean="0">
                  <a:solidFill>
                    <a:srgbClr val="80808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 b="1" smtClean="0">
                  <a:solidFill>
                    <a:srgbClr val="80808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AC8DE-9D93-46B0-945A-F0E5CED4E6F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 bwMode="auto">
          <a:xfrm>
            <a:off x="914400" y="635000"/>
            <a:ext cx="7315200" cy="2143125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金属自扩散激活能应等于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 bwMode="auto">
          <a:xfrm>
            <a:off x="1828800" y="2786063"/>
            <a:ext cx="6400800" cy="642938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空位形成能和迁移激活能的总和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 bwMode="auto">
          <a:xfrm>
            <a:off x="1828800" y="3643313"/>
            <a:ext cx="6400800" cy="642938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空位形成能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 bwMode="auto">
          <a:xfrm>
            <a:off x="1828800" y="4500563"/>
            <a:ext cx="6400800" cy="642938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空位的迁移激活能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12"/>
              </p:custDataLst>
            </p:nvPr>
          </p:nvSpPr>
          <p:spPr bwMode="auto">
            <a:xfrm>
              <a:off x="254000" y="0"/>
              <a:ext cx="1905000" cy="635000"/>
            </a:xfrm>
            <a:prstGeom prst="rect">
              <a:avLst/>
            </a:prstGeom>
            <a:grpFill/>
            <a:ln w="9525">
              <a:noFill/>
              <a:miter lim="800000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b="1" smtClean="0">
                  <a:solidFill>
                    <a:srgbClr val="00000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TipText"/>
            <p:cNvSpPr txBox="1"/>
            <p:nvPr>
              <p:custDataLst>
                <p:tags r:id="rId13"/>
              </p:custDataLst>
            </p:nvPr>
          </p:nvSpPr>
          <p:spPr bwMode="auto">
            <a:xfrm>
              <a:off x="1525905" y="109220"/>
              <a:ext cx="2286000" cy="508000"/>
            </a:xfrm>
            <a:prstGeom prst="rect">
              <a:avLst/>
            </a:prstGeom>
            <a:grpFill/>
            <a:ln w="9525">
              <a:noFill/>
              <a:miter lim="800000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 smtClean="0">
                  <a:solidFill>
                    <a:srgbClr val="80808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 b="1" smtClean="0">
                  <a:solidFill>
                    <a:srgbClr val="80808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AC8DE-9D93-46B0-945A-F0E5CED4E6F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 bwMode="auto">
          <a:xfrm>
            <a:off x="914400" y="635000"/>
            <a:ext cx="7315200" cy="2143125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一般来说，空位机制比间隙机制需要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 bwMode="auto">
          <a:xfrm>
            <a:off x="1828800" y="2786063"/>
            <a:ext cx="6400800" cy="642938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更大的扩散激活能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 bwMode="auto">
          <a:xfrm>
            <a:off x="1828800" y="3643313"/>
            <a:ext cx="6400800" cy="642938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更小的扩散激活能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 bwMode="auto">
          <a:xfrm>
            <a:off x="1828800" y="4500563"/>
            <a:ext cx="6400800" cy="642938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一样的扩散激活能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12"/>
              </p:custDataLst>
            </p:nvPr>
          </p:nvSpPr>
          <p:spPr bwMode="auto">
            <a:xfrm>
              <a:off x="254000" y="0"/>
              <a:ext cx="1905000" cy="635000"/>
            </a:xfrm>
            <a:prstGeom prst="rect">
              <a:avLst/>
            </a:prstGeom>
            <a:grpFill/>
            <a:ln w="9525">
              <a:noFill/>
              <a:miter lim="800000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b="1" smtClean="0">
                  <a:solidFill>
                    <a:srgbClr val="00000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TipText"/>
            <p:cNvSpPr txBox="1"/>
            <p:nvPr>
              <p:custDataLst>
                <p:tags r:id="rId13"/>
              </p:custDataLst>
            </p:nvPr>
          </p:nvSpPr>
          <p:spPr bwMode="auto">
            <a:xfrm>
              <a:off x="1525905" y="109220"/>
              <a:ext cx="2286000" cy="508000"/>
            </a:xfrm>
            <a:prstGeom prst="rect">
              <a:avLst/>
            </a:prstGeom>
            <a:grpFill/>
            <a:ln w="9525">
              <a:noFill/>
              <a:miter lim="800000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 smtClean="0">
                  <a:solidFill>
                    <a:srgbClr val="80808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 b="1" smtClean="0">
                  <a:solidFill>
                    <a:srgbClr val="80808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5"/>
          <p:cNvSpPr>
            <a:spLocks noChangeArrowheads="1"/>
          </p:cNvSpPr>
          <p:nvPr/>
        </p:nvSpPr>
        <p:spPr bwMode="auto">
          <a:xfrm>
            <a:off x="398714" y="57489"/>
            <a:ext cx="3993401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2.10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影响扩散的因素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组合 2"/>
          <p:cNvGrpSpPr/>
          <p:nvPr/>
        </p:nvGrpSpPr>
        <p:grpSpPr bwMode="auto">
          <a:xfrm>
            <a:off x="0" y="632416"/>
            <a:ext cx="8569651" cy="53956"/>
            <a:chOff x="8792" y="933034"/>
            <a:chExt cx="8241641" cy="48388"/>
          </a:xfrm>
          <a:solidFill>
            <a:schemeClr val="accent4">
              <a:lumMod val="75000"/>
            </a:schemeClr>
          </a:solidFill>
        </p:grpSpPr>
        <p:cxnSp>
          <p:nvCxnSpPr>
            <p:cNvPr id="36" name="直接连接符 35"/>
            <p:cNvCxnSpPr/>
            <p:nvPr/>
          </p:nvCxnSpPr>
          <p:spPr>
            <a:xfrm>
              <a:off x="10380" y="981422"/>
              <a:ext cx="8240053" cy="0"/>
            </a:xfrm>
            <a:prstGeom prst="line">
              <a:avLst/>
            </a:prstGeom>
            <a:grpFill/>
            <a:ln w="6350">
              <a:solidFill>
                <a:schemeClr val="accent4">
                  <a:lumMod val="75000"/>
                </a:schemeClr>
              </a:solidFill>
              <a:headEnd type="none" w="med" len="med"/>
              <a:tailEnd type="none" w="lg" len="lg"/>
            </a:ln>
            <a:effectLst>
              <a:outerShdw blurRad="12700" dir="5400000" algn="t" rotWithShape="0">
                <a:srgbClr val="C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8792" y="933034"/>
              <a:ext cx="435002" cy="45266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灯片编号占位符 3"/>
          <p:cNvSpPr txBox="1"/>
          <p:nvPr/>
        </p:nvSpPr>
        <p:spPr>
          <a:xfrm>
            <a:off x="8238583" y="520896"/>
            <a:ext cx="662803" cy="323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8AC8DE-9D93-46B0-945A-F0E5CED4E6F5}" type="slidenum"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fld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 Box 1026"/>
          <p:cNvSpPr txBox="1">
            <a:spLocks noChangeArrowheads="1"/>
          </p:cNvSpPr>
          <p:nvPr/>
        </p:nvSpPr>
        <p:spPr bwMode="auto">
          <a:xfrm>
            <a:off x="147515" y="1967445"/>
            <a:ext cx="449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一、温度的影响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1044"/>
          <p:cNvSpPr txBox="1">
            <a:spLocks noChangeArrowheads="1"/>
          </p:cNvSpPr>
          <p:nvPr/>
        </p:nvSpPr>
        <p:spPr bwMode="auto">
          <a:xfrm>
            <a:off x="452315" y="1094827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扩散系数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取决于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Object 1045"/>
          <p:cNvGraphicFramePr>
            <a:graphicFrameLocks noChangeAspect="1"/>
          </p:cNvGraphicFramePr>
          <p:nvPr/>
        </p:nvGraphicFramePr>
        <p:xfrm>
          <a:off x="757115" y="2958045"/>
          <a:ext cx="21336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84" name="Equation" r:id="rId1" imgW="1218565" imgH="431800" progId="Equation.3">
                  <p:embed/>
                </p:oleObj>
              </mc:Choice>
              <mc:Fallback>
                <p:oleObj name="Equation" r:id="rId1" imgW="1218565" imgH="431800" progId="Equation.3">
                  <p:embed/>
                  <p:pic>
                    <p:nvPicPr>
                      <p:cNvPr id="0" name="Object 10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115" y="2958045"/>
                        <a:ext cx="213360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046"/>
          <p:cNvGraphicFramePr>
            <a:graphicFrameLocks noChangeAspect="1"/>
          </p:cNvGraphicFramePr>
          <p:nvPr/>
        </p:nvGraphicFramePr>
        <p:xfrm>
          <a:off x="828552" y="4002302"/>
          <a:ext cx="19907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85" name="Equation" r:id="rId3" imgW="1143000" imgH="393700" progId="Equation.3">
                  <p:embed/>
                </p:oleObj>
              </mc:Choice>
              <mc:Fallback>
                <p:oleObj name="Equation" r:id="rId3" imgW="1143000" imgH="393700" progId="Equation.3">
                  <p:embed/>
                  <p:pic>
                    <p:nvPicPr>
                      <p:cNvPr id="0" name="Object 10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552" y="4002302"/>
                        <a:ext cx="1990725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048" descr="图8－3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129" y="2125957"/>
            <a:ext cx="4780945" cy="345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43"/>
          <p:cNvSpPr>
            <a:spLocks noChangeArrowheads="1"/>
          </p:cNvSpPr>
          <p:nvPr/>
        </p:nvSpPr>
        <p:spPr bwMode="auto">
          <a:xfrm>
            <a:off x="7702425" y="151692"/>
            <a:ext cx="540000" cy="538162"/>
          </a:xfrm>
          <a:prstGeom prst="star5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16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扩散系数vs温度（对数）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" y="1188085"/>
            <a:ext cx="8094028" cy="553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5"/>
          <p:cNvSpPr>
            <a:spLocks noChangeArrowheads="1"/>
          </p:cNvSpPr>
          <p:nvPr/>
        </p:nvSpPr>
        <p:spPr bwMode="auto">
          <a:xfrm>
            <a:off x="398714" y="57489"/>
            <a:ext cx="3993401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2.10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影响扩散的因素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4560" y="928502"/>
            <a:ext cx="7112000" cy="53238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482576"/>
            <a:ext cx="3976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材料科学基础，余永宁，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P510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7" name="矩形 5"/>
          <p:cNvSpPr>
            <a:spLocks noChangeArrowheads="1"/>
          </p:cNvSpPr>
          <p:nvPr/>
        </p:nvSpPr>
        <p:spPr bwMode="auto">
          <a:xfrm>
            <a:off x="398714" y="57489"/>
            <a:ext cx="3993401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2.10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影响扩散的因素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6"/>
          <p:cNvSpPr txBox="1">
            <a:spLocks noChangeArrowheads="1"/>
          </p:cNvSpPr>
          <p:nvPr/>
        </p:nvSpPr>
        <p:spPr bwMode="auto">
          <a:xfrm>
            <a:off x="38100" y="709612"/>
            <a:ext cx="8001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sz="2800" b="1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Kirkendall</a:t>
            </a: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效应的理论和实际意义</a:t>
            </a:r>
            <a:endParaRPr lang="zh-CN" altLang="en-US" sz="2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17"/>
          <p:cNvSpPr txBox="1">
            <a:spLocks noChangeArrowheads="1"/>
          </p:cNvSpPr>
          <p:nvPr/>
        </p:nvSpPr>
        <p:spPr bwMode="auto">
          <a:xfrm>
            <a:off x="522288" y="1371600"/>
            <a:ext cx="8459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揭示了扩散的宏观规律与微观机制的内在联系，具有普遍性</a:t>
            </a:r>
            <a:r>
              <a:rPr lang="zh-CN" altLang="en-US" sz="2400" b="0" dirty="0"/>
              <a:t>。</a:t>
            </a:r>
            <a:endParaRPr lang="zh-CN" altLang="en-US" sz="2400" b="0" dirty="0"/>
          </a:p>
        </p:txBody>
      </p:sp>
      <p:sp>
        <p:nvSpPr>
          <p:cNvPr id="5" name="Text Box 18"/>
          <p:cNvSpPr txBox="1">
            <a:spLocks noChangeArrowheads="1"/>
          </p:cNvSpPr>
          <p:nvPr/>
        </p:nvSpPr>
        <p:spPr bwMode="auto">
          <a:xfrm>
            <a:off x="609600" y="2057400"/>
            <a:ext cx="8001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、否定了置换式固溶体扩散的直接换位机制，支持了空位机制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609600" y="3708400"/>
            <a:ext cx="800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、在扩散系统中，每一种组元都有自己的扩散系数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Object 49"/>
          <p:cNvGraphicFramePr>
            <a:graphicFrameLocks noChangeAspect="1"/>
          </p:cNvGraphicFramePr>
          <p:nvPr/>
        </p:nvGraphicFramePr>
        <p:xfrm>
          <a:off x="1219200" y="4318000"/>
          <a:ext cx="2743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650" name="Equation" r:id="rId1" imgW="1002665" imgH="393700" progId="Equation.3">
                  <p:embed/>
                </p:oleObj>
              </mc:Choice>
              <mc:Fallback>
                <p:oleObj name="Equation" r:id="rId1" imgW="1002665" imgH="3937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318000"/>
                        <a:ext cx="2743200" cy="9144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1"/>
          <p:cNvGraphicFramePr>
            <a:graphicFrameLocks noChangeAspect="1"/>
          </p:cNvGraphicFramePr>
          <p:nvPr/>
        </p:nvGraphicFramePr>
        <p:xfrm>
          <a:off x="4191000" y="4318000"/>
          <a:ext cx="2743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651" name="Equation" r:id="rId3" imgW="1016000" imgH="393700" progId="Equation.3">
                  <p:embed/>
                </p:oleObj>
              </mc:Choice>
              <mc:Fallback>
                <p:oleObj name="Equation" r:id="rId3" imgW="1016000" imgH="39370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318000"/>
                        <a:ext cx="2743200" cy="9144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3"/>
          <p:cNvGraphicFramePr>
            <a:graphicFrameLocks noChangeAspect="1"/>
          </p:cNvGraphicFramePr>
          <p:nvPr/>
        </p:nvGraphicFramePr>
        <p:xfrm>
          <a:off x="3276600" y="5640388"/>
          <a:ext cx="15240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652" name="Equation" r:id="rId5" imgW="685800" imgH="457200" progId="Equation.3">
                  <p:embed/>
                </p:oleObj>
              </mc:Choice>
              <mc:Fallback>
                <p:oleObj name="Equation" r:id="rId5" imgW="685800" imgH="457200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5640388"/>
                        <a:ext cx="15240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54"/>
          <p:cNvSpPr txBox="1">
            <a:spLocks noChangeArrowheads="1"/>
          </p:cNvSpPr>
          <p:nvPr/>
        </p:nvSpPr>
        <p:spPr bwMode="auto">
          <a:xfrm>
            <a:off x="1066800" y="3032125"/>
            <a:ext cx="5943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低熔点组元与空位的亲和力大，易换位；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5"/>
          <p:cNvSpPr>
            <a:spLocks noChangeArrowheads="1"/>
          </p:cNvSpPr>
          <p:nvPr/>
        </p:nvSpPr>
        <p:spPr bwMode="auto">
          <a:xfrm>
            <a:off x="0" y="127200"/>
            <a:ext cx="4446859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2.6.1 </a:t>
            </a:r>
            <a:r>
              <a:rPr lang="en-US" altLang="zh-CN" sz="3300" b="1" dirty="0" err="1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Kirkendall</a:t>
            </a:r>
            <a:r>
              <a:rPr lang="en-US" altLang="zh-CN" sz="3300" b="1" dirty="0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300" b="1" dirty="0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效应</a:t>
            </a:r>
            <a:endParaRPr lang="zh-CN" altLang="en-US" sz="3300" b="1" dirty="0">
              <a:solidFill>
                <a:srgbClr val="6F179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五角星 34"/>
          <p:cNvSpPr/>
          <p:nvPr/>
        </p:nvSpPr>
        <p:spPr>
          <a:xfrm>
            <a:off x="7586760" y="117354"/>
            <a:ext cx="500600" cy="492246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10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7"/>
          <p:cNvSpPr txBox="1">
            <a:spLocks noChangeArrowheads="1"/>
          </p:cNvSpPr>
          <p:nvPr/>
        </p:nvSpPr>
        <p:spPr bwMode="auto">
          <a:xfrm>
            <a:off x="363220" y="1406842"/>
            <a:ext cx="8417560" cy="5060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88925" indent="-28892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、组元特性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固溶体中组元尺寸相差越大，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越小，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越大；</a:t>
            </a:r>
            <a:endParaRPr lang="zh-CN" altLang="en-US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ct val="50000"/>
              </a:spcBef>
              <a:buFontTx/>
              <a:buNone/>
            </a:pP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、间隙固溶体</a:t>
            </a:r>
            <a:endParaRPr lang="zh-CN" altLang="en-US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ct val="50000"/>
              </a:spcBef>
              <a:buFontTx/>
              <a:buNone/>
            </a:pP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中的扩散，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°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en-US" altLang="zh-CN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ct val="50000"/>
              </a:spcBef>
              <a:buFontTx/>
              <a:buNone/>
            </a:pP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Type of interstitial element         H         B, C, N          O</a:t>
            </a:r>
            <a:endParaRPr lang="en-US" altLang="zh-CN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ct val="50000"/>
              </a:spcBef>
              <a:buFontTx/>
              <a:buNone/>
            </a:pP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D (cm</a:t>
            </a:r>
            <a:r>
              <a:rPr lang="en-US" altLang="zh-CN" sz="2200" b="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/s)                                   10</a:t>
            </a:r>
            <a:r>
              <a:rPr lang="en-US" altLang="zh-CN" sz="2200" b="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-4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10</a:t>
            </a:r>
            <a:r>
              <a:rPr lang="en-US" altLang="zh-CN" sz="2200" b="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200" b="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10</a:t>
            </a:r>
            <a:r>
              <a:rPr lang="en-US" altLang="zh-CN" sz="2200" b="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-8</a:t>
            </a:r>
            <a:endParaRPr lang="en-US" altLang="zh-CN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ct val="50000"/>
              </a:spcBef>
              <a:buFontTx/>
              <a:buNone/>
            </a:pP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、置换固溶体</a:t>
            </a:r>
            <a:endParaRPr lang="zh-CN" altLang="en-US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ct val="50000"/>
              </a:spcBef>
              <a:buFontTx/>
              <a:buNone/>
            </a:pP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Ni, Mo, W, Mn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中的扩散，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°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200" b="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-12 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~10</a:t>
            </a:r>
            <a:r>
              <a:rPr lang="en-US" altLang="zh-CN" sz="2200" b="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-13 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(cm</a:t>
            </a:r>
            <a:r>
              <a:rPr lang="en-US" altLang="zh-CN" sz="2200" b="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/s) </a:t>
            </a:r>
            <a:endParaRPr lang="en-US" altLang="zh-CN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1026"/>
          <p:cNvSpPr txBox="1">
            <a:spLocks noChangeArrowheads="1"/>
          </p:cNvSpPr>
          <p:nvPr/>
        </p:nvSpPr>
        <p:spPr bwMode="auto">
          <a:xfrm>
            <a:off x="208280" y="725486"/>
            <a:ext cx="449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二、扩散组元的影响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5"/>
          <p:cNvSpPr>
            <a:spLocks noChangeArrowheads="1"/>
          </p:cNvSpPr>
          <p:nvPr/>
        </p:nvSpPr>
        <p:spPr bwMode="auto">
          <a:xfrm>
            <a:off x="398714" y="57489"/>
            <a:ext cx="3993401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2.10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影响扩散的因素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5800" y="990600"/>
            <a:ext cx="7696200" cy="185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79400" indent="-2794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组元间亲和力越</a:t>
            </a:r>
            <a:r>
              <a:rPr lang="zh-CN" altLang="en-US" sz="2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强，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越小；</a:t>
            </a:r>
            <a:endParaRPr lang="zh-CN" altLang="en-US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2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溶解度越小，扩散越容易，</a:t>
            </a:r>
            <a:r>
              <a:rPr lang="en-US" altLang="zh-CN" sz="2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越大；</a:t>
            </a:r>
            <a:endParaRPr lang="zh-CN" altLang="en-US" sz="22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en-US" altLang="zh-CN" sz="2200" b="0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200" b="0" i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b="0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2200" b="0" i="1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b="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2200" b="0" i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越高，或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、越小，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Q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越大，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D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越小</a:t>
            </a:r>
            <a:endParaRPr lang="zh-CN" altLang="en-US" sz="2200" b="0" dirty="0"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1422400" y="3024188"/>
            <a:ext cx="944563" cy="450850"/>
          </a:xfrm>
          <a:prstGeom prst="wedgeRoundRectCallout">
            <a:avLst>
              <a:gd name="adj1" fmla="val -73194"/>
              <a:gd name="adj2" fmla="val -11795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0"/>
              <a:t>熔点</a:t>
            </a:r>
            <a:endParaRPr lang="zh-CN" altLang="en-US" sz="1800" b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2097088" y="3024188"/>
            <a:ext cx="944562" cy="450850"/>
          </a:xfrm>
          <a:prstGeom prst="wedgeRoundRectCallout">
            <a:avLst>
              <a:gd name="adj1" fmla="val -73194"/>
              <a:gd name="adj2" fmla="val -11795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0"/>
              <a:t>熔化热</a:t>
            </a:r>
            <a:endParaRPr lang="zh-CN" altLang="en-US" sz="1800" b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2592388" y="3024188"/>
            <a:ext cx="944562" cy="450850"/>
          </a:xfrm>
          <a:prstGeom prst="wedgeRoundRectCallout">
            <a:avLst>
              <a:gd name="adj1" fmla="val -73194"/>
              <a:gd name="adj2" fmla="val -11795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0"/>
              <a:t>升华热</a:t>
            </a:r>
            <a:endParaRPr lang="zh-CN" altLang="en-US" sz="1800" b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851275" y="2979738"/>
            <a:ext cx="946150" cy="674687"/>
          </a:xfrm>
          <a:prstGeom prst="wedgeRoundRectCallout">
            <a:avLst>
              <a:gd name="adj1" fmla="val -73153"/>
              <a:gd name="adj2" fmla="val -9541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0"/>
              <a:t>体膨胀系数</a:t>
            </a:r>
            <a:endParaRPr lang="zh-CN" altLang="en-US" sz="1800" b="0"/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4392613" y="3024188"/>
            <a:ext cx="946150" cy="674687"/>
          </a:xfrm>
          <a:prstGeom prst="wedgeRoundRectCallout">
            <a:avLst>
              <a:gd name="adj1" fmla="val -73153"/>
              <a:gd name="adj2" fmla="val -9541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0"/>
              <a:t>体压缩系数</a:t>
            </a:r>
            <a:endParaRPr lang="zh-CN" altLang="en-US" sz="1800" b="0"/>
          </a:p>
        </p:txBody>
      </p:sp>
      <p:sp>
        <p:nvSpPr>
          <p:cNvPr id="9" name="矩形 5"/>
          <p:cNvSpPr>
            <a:spLocks noChangeArrowheads="1"/>
          </p:cNvSpPr>
          <p:nvPr/>
        </p:nvSpPr>
        <p:spPr bwMode="auto">
          <a:xfrm>
            <a:off x="398714" y="57489"/>
            <a:ext cx="3993401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2.10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影响扩散的因素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8202" y="4514334"/>
            <a:ext cx="8611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2800" b="1" i="1" baseline="-25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，或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、均为反映原子结合能的宏观参量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1410" name="Picture 2" descr="âmelting point diffusivityâçå¾çæç´¢ç»æ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43025"/>
            <a:ext cx="7749424" cy="537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5"/>
          <p:cNvSpPr>
            <a:spLocks noChangeArrowheads="1"/>
          </p:cNvSpPr>
          <p:nvPr/>
        </p:nvSpPr>
        <p:spPr bwMode="auto">
          <a:xfrm>
            <a:off x="398714" y="57489"/>
            <a:ext cx="3993401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2.10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影响扩散的因素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65810" y="819805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扩散激活能与熔点之间的关系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84823" y="1488123"/>
            <a:ext cx="4095750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一言难尽</a:t>
            </a:r>
            <a:endParaRPr lang="zh-CN" altLang="en-US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有的促进扩散，有的阻碍扩散</a:t>
            </a:r>
            <a:r>
              <a:rPr lang="zh-CN" altLang="en-US" sz="2200" b="1" dirty="0"/>
              <a:t>。</a:t>
            </a:r>
            <a:endParaRPr lang="zh-CN" altLang="en-US" sz="2200" b="1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9560" y="721360"/>
            <a:ext cx="2836033" cy="553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40000"/>
              </a:lnSpc>
              <a:spcBef>
                <a:spcPct val="5000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、第三组元的影响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11" descr="第三组元对碳在铁中扩散系数的影响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983" y="249869"/>
            <a:ext cx="4168457" cy="5373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5605780" y="5623255"/>
            <a:ext cx="324866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第三组元对碳（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1mol%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-Fe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中扩散系数的影响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0010" y="3610957"/>
            <a:ext cx="4712653" cy="324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5000"/>
              </a:spcBef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改变了原来组元的活度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(activity)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5000"/>
              </a:spcBef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引起了点阵畸变；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5000"/>
              </a:spcBef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改变了原来组元的迁移率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(mobility 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，从而改变了扩散激活能；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5000"/>
              </a:spcBef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改变微观组织，如细化晶粒，增加了短路扩散的通道；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5000"/>
              </a:spcBef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改变了空位浓度，改变了杂质临近原子的跳跃几率等。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5000"/>
              </a:spcBef>
              <a:buClr>
                <a:srgbClr val="0000CC"/>
              </a:buClr>
              <a:buFont typeface="Wingdings" panose="05000000000000000000" pitchFamily="2" charset="2"/>
              <a:buChar char="v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…….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80010" y="2600375"/>
            <a:ext cx="39163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第三组元影响碳的扩散系数的原因：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5"/>
          <p:cNvSpPr>
            <a:spLocks noChangeArrowheads="1"/>
          </p:cNvSpPr>
          <p:nvPr/>
        </p:nvSpPr>
        <p:spPr bwMode="auto">
          <a:xfrm>
            <a:off x="398714" y="57489"/>
            <a:ext cx="3993401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2.10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影响扩散的因素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 build="p"/>
      <p:bldP spid="6" grpId="0"/>
      <p:bldP spid="7" grpId="0" autoUpdateAnimBg="0" build="p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91160" y="822960"/>
            <a:ext cx="449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三、晶体结构的影响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870902" y="1698943"/>
            <a:ext cx="7887017" cy="293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88925" indent="-28892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在密堆结构中的扩散比在非密堆结构中要慢；</a:t>
            </a:r>
            <a:endParaRPr lang="zh-CN" altLang="en-US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ct val="50000"/>
              </a:spcBef>
              <a:buFontTx/>
              <a:buNone/>
            </a:pP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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-Fe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的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D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（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at 800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°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C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） 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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-Fe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的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D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（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at 1100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°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C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）</a:t>
            </a:r>
            <a:endParaRPr lang="zh-CN" altLang="en-US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间隙式固溶体中的扩散比置换式固溶体扩散快；</a:t>
            </a:r>
            <a:endParaRPr lang="zh-CN" altLang="en-US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各向异性－－沿原子密排的方向扩散慢，非密排的方向扩散快</a:t>
            </a:r>
            <a:endParaRPr lang="zh-CN" altLang="en-US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5"/>
          <p:cNvSpPr>
            <a:spLocks noChangeArrowheads="1"/>
          </p:cNvSpPr>
          <p:nvPr/>
        </p:nvSpPr>
        <p:spPr bwMode="auto">
          <a:xfrm>
            <a:off x="398714" y="57489"/>
            <a:ext cx="3993401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2.10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影响扩散的因素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736072"/>
            <a:ext cx="731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四、扩散路径的影响（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diffusion path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98714" y="3867140"/>
            <a:ext cx="855472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88925" indent="-28892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短路扩散－－在多晶体中，物质沿着表面、界面、位错等缺陷部位进行的扩散。</a:t>
            </a:r>
            <a:endParaRPr lang="zh-CN" altLang="en-US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  <a:spcBef>
                <a:spcPct val="50000"/>
              </a:spcBef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一般来讲，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200" b="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&gt; </a:t>
            </a:r>
            <a:r>
              <a:rPr lang="en-US" altLang="zh-CN" sz="22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200" b="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gb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&gt;</a:t>
            </a:r>
            <a:r>
              <a:rPr lang="en-US" altLang="zh-CN" sz="22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200" b="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dis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&gt; 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200" b="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bulk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，晶界扩散虽然快，但因晶界体积小，对总扩散系数影响不大</a:t>
            </a:r>
            <a:r>
              <a:rPr lang="zh-CN" altLang="en-US" sz="2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（有争议！）</a:t>
            </a:r>
            <a:endParaRPr lang="zh-CN" altLang="en-US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随着晶粒的细化，如纳米材料，晶界的影响将变得很大。</a:t>
            </a:r>
            <a:endParaRPr lang="zh-CN" altLang="en-US" sz="2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5"/>
          <p:cNvSpPr>
            <a:spLocks noChangeArrowheads="1"/>
          </p:cNvSpPr>
          <p:nvPr/>
        </p:nvSpPr>
        <p:spPr bwMode="auto">
          <a:xfrm>
            <a:off x="398714" y="57489"/>
            <a:ext cx="3993401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2.10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影响扩散的因素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337" y="1452832"/>
            <a:ext cx="4072498" cy="19573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492" y="1137920"/>
            <a:ext cx="2719140" cy="214358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012180" y="3215521"/>
            <a:ext cx="2606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金属中不同缺陷的扩散系数与熔化温度</a:t>
            </a:r>
            <a:r>
              <a:rPr lang="en-US" altLang="zh-CN" sz="1400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的关系的示意图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98714" y="57489"/>
            <a:ext cx="3993401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2.10 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影响扩散的因素</a:t>
            </a:r>
            <a:endParaRPr lang="zh-CN" altLang="en-US" sz="3300" b="1" dirty="0">
              <a:solidFill>
                <a:srgbClr val="6F179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1682" y="307126"/>
            <a:ext cx="1668508" cy="2802446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98714" y="1041648"/>
            <a:ext cx="6622089" cy="4405372"/>
            <a:chOff x="1371807" y="1410339"/>
            <a:chExt cx="6900486" cy="3891049"/>
          </a:xfrm>
        </p:grpSpPr>
        <p:sp>
          <p:nvSpPr>
            <p:cNvPr id="9" name="文本框 16"/>
            <p:cNvSpPr txBox="1"/>
            <p:nvPr/>
          </p:nvSpPr>
          <p:spPr>
            <a:xfrm>
              <a:off x="2508914" y="1410339"/>
              <a:ext cx="7623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位错</a:t>
              </a:r>
              <a:endPara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17"/>
            <p:cNvSpPr txBox="1"/>
            <p:nvPr/>
          </p:nvSpPr>
          <p:spPr>
            <a:xfrm>
              <a:off x="1408090" y="2685451"/>
              <a:ext cx="649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空位</a:t>
              </a:r>
              <a:endPara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8"/>
            <p:cNvSpPr txBox="1"/>
            <p:nvPr/>
          </p:nvSpPr>
          <p:spPr>
            <a:xfrm>
              <a:off x="2949065" y="4570419"/>
              <a:ext cx="1080000" cy="730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析出相</a:t>
              </a:r>
              <a:endPara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20"/>
            <p:cNvSpPr txBox="1"/>
            <p:nvPr/>
          </p:nvSpPr>
          <p:spPr>
            <a:xfrm>
              <a:off x="3708217" y="1410339"/>
              <a:ext cx="81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晶界</a:t>
              </a:r>
              <a:endPara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21"/>
            <p:cNvSpPr txBox="1"/>
            <p:nvPr/>
          </p:nvSpPr>
          <p:spPr>
            <a:xfrm>
              <a:off x="4595906" y="1410339"/>
              <a:ext cx="108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内裂纹</a:t>
              </a:r>
              <a:endPara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22"/>
            <p:cNvSpPr txBox="1"/>
            <p:nvPr/>
          </p:nvSpPr>
          <p:spPr>
            <a:xfrm>
              <a:off x="1371807" y="3702058"/>
              <a:ext cx="649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间隙</a:t>
              </a:r>
              <a:endPara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23"/>
            <p:cNvSpPr txBox="1"/>
            <p:nvPr/>
          </p:nvSpPr>
          <p:spPr>
            <a:xfrm>
              <a:off x="3910791" y="4570419"/>
              <a:ext cx="108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马氏体</a:t>
              </a:r>
              <a:endPara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"/>
            <a:stretch>
              <a:fillRect/>
            </a:stretch>
          </p:blipFill>
          <p:spPr>
            <a:xfrm>
              <a:off x="1867796" y="2085981"/>
              <a:ext cx="5268315" cy="2486187"/>
            </a:xfrm>
            <a:prstGeom prst="rect">
              <a:avLst/>
            </a:prstGeom>
          </p:spPr>
        </p:pic>
        <p:cxnSp>
          <p:nvCxnSpPr>
            <p:cNvPr id="17" name="直接箭头连接符 16"/>
            <p:cNvCxnSpPr>
              <a:stCxn id="9" idx="2"/>
            </p:cNvCxnSpPr>
            <p:nvPr/>
          </p:nvCxnSpPr>
          <p:spPr>
            <a:xfrm flipH="1">
              <a:off x="2796109" y="1748893"/>
              <a:ext cx="93970" cy="5358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2" idx="2"/>
            </p:cNvCxnSpPr>
            <p:nvPr/>
          </p:nvCxnSpPr>
          <p:spPr>
            <a:xfrm flipH="1">
              <a:off x="3752050" y="1748893"/>
              <a:ext cx="361168" cy="3440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3" idx="2"/>
            </p:cNvCxnSpPr>
            <p:nvPr/>
          </p:nvCxnSpPr>
          <p:spPr>
            <a:xfrm flipH="1">
              <a:off x="4870859" y="1748893"/>
              <a:ext cx="265048" cy="12142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H="1" flipV="1">
              <a:off x="3470246" y="3540842"/>
              <a:ext cx="59323" cy="11004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4" idx="3"/>
            </p:cNvCxnSpPr>
            <p:nvPr/>
          </p:nvCxnSpPr>
          <p:spPr>
            <a:xfrm flipV="1">
              <a:off x="2021357" y="3855948"/>
              <a:ext cx="438088" cy="15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0" idx="3"/>
            </p:cNvCxnSpPr>
            <p:nvPr/>
          </p:nvCxnSpPr>
          <p:spPr>
            <a:xfrm>
              <a:off x="2057641" y="2854729"/>
              <a:ext cx="438088" cy="1515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5" idx="0"/>
            </p:cNvCxnSpPr>
            <p:nvPr/>
          </p:nvCxnSpPr>
          <p:spPr>
            <a:xfrm flipH="1" flipV="1">
              <a:off x="4282604" y="4020201"/>
              <a:ext cx="168188" cy="5502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2" idx="2"/>
            </p:cNvCxnSpPr>
            <p:nvPr/>
          </p:nvCxnSpPr>
          <p:spPr>
            <a:xfrm flipH="1">
              <a:off x="3957322" y="1748893"/>
              <a:ext cx="155895" cy="7504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34"/>
            <p:cNvSpPr txBox="1"/>
            <p:nvPr/>
          </p:nvSpPr>
          <p:spPr>
            <a:xfrm>
              <a:off x="7103979" y="2284725"/>
              <a:ext cx="1168314" cy="73096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表面</a:t>
              </a:r>
              <a:endPara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裂纹</a:t>
              </a:r>
              <a:endPara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35"/>
            <p:cNvSpPr txBox="1"/>
            <p:nvPr/>
          </p:nvSpPr>
          <p:spPr>
            <a:xfrm>
              <a:off x="7103979" y="3774665"/>
              <a:ext cx="1168314" cy="73096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表面</a:t>
              </a:r>
              <a:endPara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粗糙</a:t>
              </a:r>
              <a:endPara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1035897" y="5203823"/>
            <a:ext cx="6910418" cy="1070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ct val="50000"/>
              </a:spcBef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材料的微观组织一般非常复杂，有不同种类的缺陷，这些缺陷对材料的整体扩散系数有很大的影响。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204062" y="57489"/>
            <a:ext cx="1317620" cy="90742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补充内容，不做要求</a:t>
            </a:r>
            <a:endParaRPr lang="zh-CN" altLang="en-US" sz="20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407" y="1960475"/>
            <a:ext cx="3553955" cy="29443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8" y="3772996"/>
            <a:ext cx="3110246" cy="25767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31" y="1207036"/>
            <a:ext cx="3110246" cy="257673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6334" y="896772"/>
            <a:ext cx="314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Arial Unicode MS" panose="020B0604020202020204" pitchFamily="34" charset="-122"/>
                <a:cs typeface="Times New Roman" panose="02020603050405020304" pitchFamily="18" charset="0"/>
              </a:rPr>
              <a:t>Dgb=10Db, </a:t>
            </a:r>
            <a:r>
              <a:rPr lang="en-US" altLang="zh-CN" sz="1600" b="1" dirty="0" err="1">
                <a:latin typeface="Arial Unicode MS" panose="020B0604020202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1600" b="1" baseline="-25000" dirty="0" err="1">
                <a:latin typeface="Arial Unicode MS" panose="020B0604020202020204" pitchFamily="34" charset="-122"/>
                <a:cs typeface="Times New Roman" panose="02020603050405020304" pitchFamily="18" charset="0"/>
              </a:rPr>
              <a:t>gb</a:t>
            </a:r>
            <a:r>
              <a:rPr lang="en-US" altLang="zh-CN" sz="1600" b="1" dirty="0">
                <a:latin typeface="Arial Unicode MS" panose="020B0604020202020204" pitchFamily="34" charset="-122"/>
                <a:cs typeface="Times New Roman" panose="02020603050405020304" pitchFamily="18" charset="0"/>
              </a:rPr>
              <a:t>=10KJ/</a:t>
            </a:r>
            <a:r>
              <a:rPr lang="en-US" altLang="zh-CN" sz="1600" b="1" dirty="0" err="1">
                <a:latin typeface="Arial Unicode MS" panose="020B0604020202020204" pitchFamily="34" charset="-122"/>
                <a:cs typeface="Times New Roman" panose="02020603050405020304" pitchFamily="18" charset="0"/>
              </a:rPr>
              <a:t>mol</a:t>
            </a:r>
            <a:endParaRPr lang="en-US" altLang="zh-CN" sz="1600" b="1" dirty="0">
              <a:latin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73152" y="1893238"/>
            <a:ext cx="178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Arial Unicode MS" panose="020B0604020202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一维，</a:t>
            </a:r>
            <a:r>
              <a:rPr lang="en-US" altLang="zh-CN" sz="1600" dirty="0">
                <a:latin typeface="Arial Unicode MS" panose="020B0604020202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Dgb=10Db</a:t>
            </a:r>
            <a:endParaRPr lang="zh-CN" altLang="en-US" sz="1600" dirty="0">
              <a:latin typeface="Arial Unicode MS" panose="020B0604020202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3767" y="3653262"/>
            <a:ext cx="314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Arial Unicode MS" panose="020B0604020202020204" pitchFamily="34" charset="-122"/>
                <a:cs typeface="Times New Roman" panose="02020603050405020304" pitchFamily="18" charset="0"/>
              </a:rPr>
              <a:t>Dgb=10Db, </a:t>
            </a:r>
            <a:r>
              <a:rPr lang="en-US" altLang="zh-CN" sz="1600" b="1" dirty="0" err="1">
                <a:latin typeface="Arial Unicode MS" panose="020B0604020202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1600" b="1" baseline="-25000" dirty="0" err="1">
                <a:latin typeface="Arial Unicode MS" panose="020B0604020202020204" pitchFamily="34" charset="-122"/>
                <a:cs typeface="Times New Roman" panose="02020603050405020304" pitchFamily="18" charset="0"/>
              </a:rPr>
              <a:t>gb</a:t>
            </a:r>
            <a:r>
              <a:rPr lang="en-US" altLang="zh-CN" sz="1600" b="1" dirty="0">
                <a:latin typeface="Arial Unicode MS" panose="020B0604020202020204" pitchFamily="34" charset="-122"/>
                <a:cs typeface="Times New Roman" panose="02020603050405020304" pitchFamily="18" charset="0"/>
              </a:rPr>
              <a:t>=0KJ/</a:t>
            </a:r>
            <a:r>
              <a:rPr lang="en-US" altLang="zh-CN" sz="1600" b="1" dirty="0" err="1">
                <a:latin typeface="Arial Unicode MS" panose="020B0604020202020204" pitchFamily="34" charset="-122"/>
                <a:cs typeface="Times New Roman" panose="02020603050405020304" pitchFamily="18" charset="0"/>
              </a:rPr>
              <a:t>mol</a:t>
            </a:r>
            <a:endParaRPr lang="en-US" altLang="zh-CN" sz="1600" b="1" dirty="0">
              <a:latin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765278" y="5177290"/>
            <a:ext cx="6697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765277" y="5522873"/>
            <a:ext cx="6697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628032" y="5338207"/>
            <a:ext cx="160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</a:t>
            </a:r>
            <a:r>
              <a:rPr lang="en-US" altLang="zh-CN" baseline="-25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gb</a:t>
            </a: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=10KJ/</a:t>
            </a:r>
            <a:r>
              <a:rPr lang="en-US" altLang="zh-CN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mol</a:t>
            </a:r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81923" y="4992624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</a:t>
            </a:r>
            <a:r>
              <a:rPr lang="en-US" altLang="zh-CN" baseline="-250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gb</a:t>
            </a: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=0KJ/</a:t>
            </a:r>
            <a:r>
              <a:rPr lang="en-US" altLang="zh-CN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mol</a:t>
            </a:r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546327" y="1523240"/>
            <a:ext cx="2760558" cy="0"/>
          </a:xfrm>
          <a:prstGeom prst="line">
            <a:avLst/>
          </a:prstGeom>
          <a:ln w="381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4998601" y="1440481"/>
            <a:ext cx="0" cy="72000"/>
          </a:xfrm>
          <a:prstGeom prst="line">
            <a:avLst/>
          </a:prstGeom>
          <a:ln w="381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5436751" y="1440690"/>
            <a:ext cx="0" cy="72000"/>
          </a:xfrm>
          <a:prstGeom prst="line">
            <a:avLst/>
          </a:prstGeom>
          <a:ln w="381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5906651" y="1444890"/>
            <a:ext cx="0" cy="72000"/>
          </a:xfrm>
          <a:prstGeom prst="line">
            <a:avLst/>
          </a:prstGeom>
          <a:ln w="381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6389251" y="1440481"/>
            <a:ext cx="0" cy="72000"/>
          </a:xfrm>
          <a:prstGeom prst="line">
            <a:avLst/>
          </a:prstGeom>
          <a:ln w="381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6846451" y="1444890"/>
            <a:ext cx="0" cy="72000"/>
          </a:xfrm>
          <a:prstGeom prst="line">
            <a:avLst/>
          </a:prstGeom>
          <a:ln w="381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 rot="16200000">
            <a:off x="4701084" y="101866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33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GB1</a:t>
            </a:r>
            <a:endParaRPr lang="zh-CN" altLang="en-US" sz="1600" dirty="0">
              <a:solidFill>
                <a:srgbClr val="FF3399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 rot="16200000">
            <a:off x="5132885" y="102111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33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GB2</a:t>
            </a:r>
            <a:endParaRPr lang="zh-CN" altLang="en-US" sz="1600" dirty="0">
              <a:solidFill>
                <a:srgbClr val="FF3399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 rot="16200000">
            <a:off x="5602784" y="102501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33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GB3</a:t>
            </a:r>
            <a:endParaRPr lang="zh-CN" altLang="en-US" sz="1600" dirty="0">
              <a:solidFill>
                <a:srgbClr val="FF3399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 rot="16200000">
            <a:off x="6080146" y="102989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33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GB4</a:t>
            </a:r>
            <a:endParaRPr lang="zh-CN" altLang="en-US" sz="1600" dirty="0">
              <a:solidFill>
                <a:srgbClr val="FF3399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 rot="16200000">
            <a:off x="6551158" y="103771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33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GB5</a:t>
            </a:r>
            <a:endParaRPr lang="zh-CN" altLang="en-US" sz="1600" dirty="0">
              <a:solidFill>
                <a:srgbClr val="FF3399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4443035" y="1372043"/>
            <a:ext cx="322242" cy="0"/>
          </a:xfrm>
          <a:prstGeom prst="straightConnector1">
            <a:avLst/>
          </a:prstGeom>
          <a:ln w="28575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7174082" y="1372043"/>
            <a:ext cx="322242" cy="0"/>
          </a:xfrm>
          <a:prstGeom prst="straightConnector1">
            <a:avLst/>
          </a:prstGeom>
          <a:ln w="28575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366865" y="101690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FF33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J</a:t>
            </a:r>
            <a:r>
              <a:rPr lang="en-US" altLang="zh-CN" sz="1600" baseline="-25000" dirty="0">
                <a:solidFill>
                  <a:srgbClr val="FF33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</a:t>
            </a:r>
            <a:endParaRPr lang="zh-CN" altLang="en-US" sz="1600" baseline="-25000" dirty="0">
              <a:solidFill>
                <a:srgbClr val="FF3399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101294" y="1012234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rgbClr val="FF33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J</a:t>
            </a:r>
            <a:r>
              <a:rPr lang="en-US" altLang="zh-CN" sz="1600" baseline="-25000" dirty="0" err="1">
                <a:solidFill>
                  <a:srgbClr val="FF33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out</a:t>
            </a:r>
            <a:endParaRPr lang="zh-CN" altLang="en-US" sz="1600" baseline="-25000" dirty="0">
              <a:solidFill>
                <a:srgbClr val="FF3399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2619520" y="46964"/>
            <a:ext cx="3898823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</a:t>
            </a:r>
            <a:r>
              <a:rPr lang="zh-CN" altLang="en-US" sz="3300" b="1" dirty="0">
                <a:solidFill>
                  <a:srgbClr val="6F179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在多晶铁中的扩散</a:t>
            </a:r>
            <a:endParaRPr lang="en-US" altLang="zh-CN" sz="3300" b="1" dirty="0">
              <a:solidFill>
                <a:srgbClr val="6F179F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83579" y="589499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晶界既是快速通道，同时由于存在晶界偏聚现象，晶界也会阻碍扩散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-682547" y="646801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From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清华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陈浩课题组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728228" y="8584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补充内容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826380" y="17028"/>
            <a:ext cx="1317620" cy="90742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补充内容，不做要求</a:t>
            </a:r>
            <a:endParaRPr lang="zh-CN" altLang="en-US" sz="20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AC8DE-9D93-46B0-945A-F0E5CED4E6F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 bwMode="auto">
          <a:xfrm>
            <a:off x="914400" y="635000"/>
            <a:ext cx="7315200" cy="2143125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冷变形使金属中产生大量的空位、位错等晶体缺陷，这些缺陷的存在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 bwMode="auto">
          <a:xfrm>
            <a:off x="1828800" y="2786063"/>
            <a:ext cx="6400800" cy="642938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阻碍原子的移动，减慢扩散过程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 bwMode="auto">
          <a:xfrm>
            <a:off x="1828800" y="3643313"/>
            <a:ext cx="6400800" cy="642938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对扩散过程无影响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 bwMode="auto">
          <a:xfrm>
            <a:off x="1828800" y="4500563"/>
            <a:ext cx="6400800" cy="642938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加速了原子的扩散过程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12"/>
              </p:custDataLst>
            </p:nvPr>
          </p:nvSpPr>
          <p:spPr bwMode="auto">
            <a:xfrm>
              <a:off x="254000" y="0"/>
              <a:ext cx="1905000" cy="635000"/>
            </a:xfrm>
            <a:prstGeom prst="rect">
              <a:avLst/>
            </a:prstGeom>
            <a:grpFill/>
            <a:ln w="9525">
              <a:noFill/>
              <a:miter lim="800000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b="1" smtClean="0">
                  <a:solidFill>
                    <a:srgbClr val="00000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TipText"/>
            <p:cNvSpPr txBox="1"/>
            <p:nvPr>
              <p:custDataLst>
                <p:tags r:id="rId13"/>
              </p:custDataLst>
            </p:nvPr>
          </p:nvSpPr>
          <p:spPr bwMode="auto">
            <a:xfrm>
              <a:off x="1525905" y="109220"/>
              <a:ext cx="2286000" cy="508000"/>
            </a:xfrm>
            <a:prstGeom prst="rect">
              <a:avLst/>
            </a:prstGeom>
            <a:grpFill/>
            <a:ln w="9525">
              <a:noFill/>
              <a:miter lim="800000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 smtClean="0">
                  <a:solidFill>
                    <a:srgbClr val="80808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 b="1" smtClean="0">
                  <a:solidFill>
                    <a:srgbClr val="80808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0"/>
          <p:cNvSpPr txBox="1">
            <a:spLocks noChangeArrowheads="1"/>
          </p:cNvSpPr>
          <p:nvPr/>
        </p:nvSpPr>
        <p:spPr bwMode="auto">
          <a:xfrm>
            <a:off x="213360" y="717550"/>
            <a:ext cx="800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、副效应（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side effect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Box 33"/>
          <p:cNvSpPr txBox="1">
            <a:spLocks noChangeArrowheads="1"/>
          </p:cNvSpPr>
          <p:nvPr/>
        </p:nvSpPr>
        <p:spPr bwMode="auto">
          <a:xfrm>
            <a:off x="1371600" y="4486312"/>
            <a:ext cx="640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收缩不完全、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Kirkendall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孔洞不可避免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34"/>
          <p:cNvSpPr txBox="1">
            <a:spLocks noChangeArrowheads="1"/>
          </p:cNvSpPr>
          <p:nvPr/>
        </p:nvSpPr>
        <p:spPr bwMode="auto">
          <a:xfrm>
            <a:off x="1028700" y="5257783"/>
            <a:ext cx="7086600" cy="149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不良后果：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导致材料失效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引起电子器件断线、击穿、性能劣化、或失效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无法达到烧结致密化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5"/>
          <p:cNvSpPr>
            <a:spLocks noChangeArrowheads="1"/>
          </p:cNvSpPr>
          <p:nvPr/>
        </p:nvSpPr>
        <p:spPr bwMode="auto">
          <a:xfrm>
            <a:off x="125141" y="110001"/>
            <a:ext cx="4446859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2.6.1 </a:t>
            </a:r>
            <a:r>
              <a:rPr lang="en-US" altLang="zh-CN" sz="3300" b="1" dirty="0" err="1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Kirkendall</a:t>
            </a:r>
            <a:r>
              <a:rPr lang="en-US" altLang="zh-CN" sz="3300" b="1" dirty="0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300" b="1" dirty="0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效应</a:t>
            </a:r>
            <a:endParaRPr lang="zh-CN" altLang="en-US" sz="3300" b="1" dirty="0">
              <a:solidFill>
                <a:srgbClr val="6F179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63419" y="113813"/>
            <a:ext cx="4155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hlinkClick r:id="rId1"/>
              </a:rPr>
              <a:t>更多</a:t>
            </a:r>
            <a:r>
              <a:rPr lang="zh-CN" altLang="en-US" b="1" dirty="0"/>
              <a:t>例子请见剑桥大学</a:t>
            </a:r>
            <a:r>
              <a:rPr lang="en-US" altLang="zh-CN" b="1" dirty="0" err="1"/>
              <a:t>bhadeshia</a:t>
            </a:r>
            <a:r>
              <a:rPr lang="zh-CN" altLang="en-US" b="1" dirty="0"/>
              <a:t>教授网站：</a:t>
            </a:r>
            <a:r>
              <a:rPr lang="en-US" altLang="zh-CN" dirty="0">
                <a:hlinkClick r:id="rId1"/>
              </a:rPr>
              <a:t>http://www.phase-trans.msm.cam.ac.uk/kirkendall.html</a:t>
            </a:r>
            <a:endParaRPr lang="zh-CN" altLang="en-US" dirty="0"/>
          </a:p>
        </p:txBody>
      </p:sp>
      <p:pic>
        <p:nvPicPr>
          <p:cNvPr id="392196" name="Picture 4" descr="http://www.phase-trans.msm.cam.ac.uk/coating/Thumbnails/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41" y="1674145"/>
            <a:ext cx="3456872" cy="259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33"/>
          <p:cNvSpPr txBox="1">
            <a:spLocks noChangeArrowheads="1"/>
          </p:cNvSpPr>
          <p:nvPr/>
        </p:nvSpPr>
        <p:spPr bwMode="auto">
          <a:xfrm>
            <a:off x="3582013" y="1864872"/>
            <a:ext cx="161456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800" b="1" dirty="0">
                <a:solidFill>
                  <a:srgbClr val="0000FF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Al-(7-11%)Si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涂层</a:t>
            </a:r>
            <a:endParaRPr lang="zh-CN" altLang="en-US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33"/>
          <p:cNvSpPr txBox="1">
            <a:spLocks noChangeArrowheads="1"/>
          </p:cNvSpPr>
          <p:nvPr/>
        </p:nvSpPr>
        <p:spPr bwMode="auto">
          <a:xfrm>
            <a:off x="3582013" y="3244334"/>
            <a:ext cx="16145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高强钢</a:t>
            </a:r>
            <a:endParaRPr lang="zh-CN" altLang="en-US" sz="1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2198" name="Picture 6" descr="http://www.phase-trans.msm.cam.ac.uk/coating/Thumbnails/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785" y="1619898"/>
            <a:ext cx="3607857" cy="26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 bwMode="auto">
          <a:xfrm>
            <a:off x="914400" y="635000"/>
            <a:ext cx="7315200" cy="2143125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</a:t>
            </a:r>
            <a:r>
              <a:rPr lang="en-US" altLang="zh-CN" sz="2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Kirkendall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效应中，标记物漂移的主要原因</a:t>
            </a:r>
            <a:r>
              <a:rPr lang="zh-CN" altLang="en-US" sz="2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 bwMode="auto">
          <a:xfrm>
            <a:off x="1828800" y="2786063"/>
            <a:ext cx="6400800" cy="642938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扩散偶</a:t>
            </a:r>
            <a:r>
              <a:rPr lang="zh-CN" altLang="en-US" sz="2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中两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组元的原子尺寸不同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 bwMode="auto">
          <a:xfrm>
            <a:off x="1828800" y="3643313"/>
            <a:ext cx="6400800" cy="642938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扩散偶</a:t>
            </a:r>
            <a:r>
              <a:rPr lang="zh-CN" altLang="en-US" sz="2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中仅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一组元扩散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 bwMode="auto">
          <a:xfrm>
            <a:off x="1828800" y="4500563"/>
            <a:ext cx="6400800" cy="642938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扩散偶</a:t>
            </a:r>
            <a:r>
              <a:rPr lang="zh-CN" altLang="en-US" sz="2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中两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组元扩散速率不同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12"/>
              </p:custDataLst>
            </p:nvPr>
          </p:nvSpPr>
          <p:spPr bwMode="auto">
            <a:xfrm>
              <a:off x="254000" y="0"/>
              <a:ext cx="1905000" cy="635000"/>
            </a:xfrm>
            <a:prstGeom prst="rect">
              <a:avLst/>
            </a:prstGeom>
            <a:grpFill/>
            <a:ln w="9525">
              <a:noFill/>
              <a:miter lim="800000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b="1" smtClean="0">
                  <a:solidFill>
                    <a:srgbClr val="00000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TipText"/>
            <p:cNvSpPr txBox="1"/>
            <p:nvPr>
              <p:custDataLst>
                <p:tags r:id="rId13"/>
              </p:custDataLst>
            </p:nvPr>
          </p:nvSpPr>
          <p:spPr bwMode="auto">
            <a:xfrm>
              <a:off x="1525905" y="109220"/>
              <a:ext cx="2286000" cy="508000"/>
            </a:xfrm>
            <a:prstGeom prst="rect">
              <a:avLst/>
            </a:prstGeom>
            <a:grpFill/>
            <a:ln w="9525">
              <a:noFill/>
              <a:miter lim="800000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 smtClean="0">
                  <a:solidFill>
                    <a:srgbClr val="80808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 b="1" smtClean="0">
                  <a:solidFill>
                    <a:srgbClr val="80808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AC8DE-9D93-46B0-945A-F0E5CED4E6F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 bwMode="auto">
          <a:xfrm>
            <a:off x="914400" y="635000"/>
            <a:ext cx="7315200" cy="2143125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A-B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组元合金焊接后发生</a:t>
            </a:r>
            <a:r>
              <a:rPr lang="en-US" altLang="zh-CN" sz="2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Kirkendall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效应，测得界面向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试样移动，则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 bwMode="auto">
          <a:xfrm>
            <a:off x="1828800" y="2786063"/>
            <a:ext cx="6400800" cy="642938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组元扩散速率大于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组元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 bwMode="auto">
          <a:xfrm>
            <a:off x="1828800" y="3643313"/>
            <a:ext cx="6400800" cy="642938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组元扩散速率大于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组元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 bwMode="auto">
          <a:xfrm>
            <a:off x="1828800" y="4500563"/>
            <a:ext cx="6400800" cy="642938"/>
          </a:xfrm>
          <a:prstGeom prst="rect">
            <a:avLst/>
          </a:prstGeom>
          <a:grp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组元扩散速率等于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组元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9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12"/>
              </p:custDataLst>
            </p:nvPr>
          </p:nvSpPr>
          <p:spPr bwMode="auto">
            <a:xfrm>
              <a:off x="254000" y="0"/>
              <a:ext cx="1905000" cy="635000"/>
            </a:xfrm>
            <a:prstGeom prst="rect">
              <a:avLst/>
            </a:prstGeom>
            <a:grpFill/>
            <a:ln w="9525">
              <a:noFill/>
              <a:miter lim="800000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b="1" smtClean="0">
                  <a:solidFill>
                    <a:srgbClr val="00000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TipText"/>
            <p:cNvSpPr txBox="1"/>
            <p:nvPr>
              <p:custDataLst>
                <p:tags r:id="rId13"/>
              </p:custDataLst>
            </p:nvPr>
          </p:nvSpPr>
          <p:spPr bwMode="auto">
            <a:xfrm>
              <a:off x="1525905" y="109220"/>
              <a:ext cx="2286000" cy="508000"/>
            </a:xfrm>
            <a:prstGeom prst="rect">
              <a:avLst/>
            </a:prstGeom>
            <a:grpFill/>
            <a:ln w="9525">
              <a:noFill/>
              <a:miter lim="800000"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 smtClean="0">
                  <a:solidFill>
                    <a:srgbClr val="80808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 b="1" smtClean="0">
                  <a:solidFill>
                    <a:srgbClr val="808080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2"/>
          <p:cNvSpPr txBox="1">
            <a:spLocks noChangeArrowheads="1"/>
          </p:cNvSpPr>
          <p:nvPr/>
        </p:nvSpPr>
        <p:spPr bwMode="auto">
          <a:xfrm>
            <a:off x="-16034" y="782608"/>
            <a:ext cx="5105400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扩散分两个过程：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本征扩散（</a:t>
            </a:r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intrinsic diffusion</a:t>
            </a: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点阵膨胀或收缩、标志物移动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36"/>
          <p:cNvSpPr txBox="1">
            <a:spLocks noChangeArrowheads="1"/>
          </p:cNvSpPr>
          <p:nvPr/>
        </p:nvSpPr>
        <p:spPr bwMode="auto">
          <a:xfrm>
            <a:off x="36814" y="5517195"/>
            <a:ext cx="6641308" cy="82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050925" indent="-105092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1600" b="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1600" b="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－分扩散系数（或偏扩散系数、本征扩散系数）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－综合扩散系数（或化学扩散系数、互扩散系数）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5"/>
          <p:cNvSpPr>
            <a:spLocks noChangeArrowheads="1"/>
          </p:cNvSpPr>
          <p:nvPr/>
        </p:nvSpPr>
        <p:spPr bwMode="auto">
          <a:xfrm>
            <a:off x="178122" y="77698"/>
            <a:ext cx="5186035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2.7 </a:t>
            </a:r>
            <a:r>
              <a:rPr lang="zh-CN" altLang="en-US" sz="3300" b="1" dirty="0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分扩散系数，达肯公式</a:t>
            </a:r>
            <a:endParaRPr lang="zh-CN" altLang="en-US" sz="3300" b="1" dirty="0">
              <a:solidFill>
                <a:srgbClr val="6F179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1" name="组合 14339"/>
          <p:cNvGrpSpPr/>
          <p:nvPr/>
        </p:nvGrpSpPr>
        <p:grpSpPr bwMode="auto">
          <a:xfrm>
            <a:off x="103822" y="4433091"/>
            <a:ext cx="5703893" cy="1514475"/>
            <a:chOff x="21" y="44"/>
            <a:chExt cx="3593" cy="9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对象 14340">
                  <a:extLst>
                    <a:ext uri="{FF2B5EF4-FFF2-40B4-BE49-F238E27FC236}">
                      <ele attr="{5DCAD1EE-43AC-44E7-8DAB-7D578483B39F}"/>
                    </a:ext>
                  </a:extLst>
                </p:cNvPr>
                <p:cNvSpPr txBox="1"/>
                <p:nvPr/>
              </p:nvSpPr>
              <p:spPr bwMode="auto">
                <a:xfrm>
                  <a:off x="21" y="44"/>
                  <a:ext cx="3161" cy="9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2" name="对象 143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" y="44"/>
                  <a:ext cx="3161" cy="954"/>
                </a:xfrm>
                <a:prstGeom prst="rect">
                  <a:avLst/>
                </a:prstGeom>
                <a:blipFill rotWithShape="1">
                  <a:blip r:embed="rId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63" name="Text Box 132"/>
            <p:cNvSpPr txBox="1">
              <a:spLocks noChangeArrowheads="1"/>
            </p:cNvSpPr>
            <p:nvPr/>
          </p:nvSpPr>
          <p:spPr bwMode="auto">
            <a:xfrm>
              <a:off x="3264" y="98"/>
              <a:ext cx="35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(3)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64" name="Text Box 133"/>
            <p:cNvSpPr txBox="1">
              <a:spLocks noChangeArrowheads="1"/>
            </p:cNvSpPr>
            <p:nvPr/>
          </p:nvSpPr>
          <p:spPr bwMode="auto">
            <a:xfrm>
              <a:off x="3254" y="561"/>
              <a:ext cx="35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(4)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65" name="五角星 34"/>
          <p:cNvSpPr/>
          <p:nvPr/>
        </p:nvSpPr>
        <p:spPr>
          <a:xfrm>
            <a:off x="7586760" y="117354"/>
            <a:ext cx="500600" cy="492246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6101398" y="1083467"/>
            <a:ext cx="7159903" cy="5108574"/>
            <a:chOff x="6101398" y="1083467"/>
            <a:chExt cx="7159903" cy="5108574"/>
          </a:xfrm>
        </p:grpSpPr>
        <p:grpSp>
          <p:nvGrpSpPr>
            <p:cNvPr id="9" name="组合 14343"/>
            <p:cNvGrpSpPr/>
            <p:nvPr/>
          </p:nvGrpSpPr>
          <p:grpSpPr bwMode="auto">
            <a:xfrm>
              <a:off x="6101398" y="1083467"/>
              <a:ext cx="2824162" cy="4608512"/>
              <a:chOff x="0" y="0"/>
              <a:chExt cx="1779" cy="2903"/>
            </a:xfrm>
          </p:grpSpPr>
          <p:sp>
            <p:nvSpPr>
              <p:cNvPr id="10" name="Rectangle 77"/>
              <p:cNvSpPr>
                <a:spLocks noChangeArrowheads="1"/>
              </p:cNvSpPr>
              <p:nvPr/>
            </p:nvSpPr>
            <p:spPr bwMode="auto">
              <a:xfrm>
                <a:off x="0" y="1542"/>
                <a:ext cx="1698" cy="88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78"/>
              <p:cNvSpPr>
                <a:spLocks noChangeArrowheads="1"/>
              </p:cNvSpPr>
              <p:nvPr/>
            </p:nvSpPr>
            <p:spPr bwMode="auto">
              <a:xfrm>
                <a:off x="851" y="1550"/>
                <a:ext cx="842" cy="875"/>
              </a:xfrm>
              <a:prstGeom prst="rect">
                <a:avLst/>
              </a:prstGeom>
              <a:solidFill>
                <a:schemeClr val="folHlink">
                  <a:alpha val="89803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Line 79"/>
              <p:cNvSpPr>
                <a:spLocks noChangeShapeType="1"/>
              </p:cNvSpPr>
              <p:nvPr/>
            </p:nvSpPr>
            <p:spPr bwMode="auto">
              <a:xfrm flipV="1">
                <a:off x="1039" y="1273"/>
                <a:ext cx="0" cy="1150"/>
              </a:xfrm>
              <a:prstGeom prst="line">
                <a:avLst/>
              </a:prstGeom>
              <a:noFill/>
              <a:ln w="15875">
                <a:solidFill>
                  <a:srgbClr val="FF9900"/>
                </a:solidFill>
                <a:prstDash val="dash"/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Rectangle 81"/>
              <p:cNvSpPr>
                <a:spLocks noChangeArrowheads="1"/>
              </p:cNvSpPr>
              <p:nvPr/>
            </p:nvSpPr>
            <p:spPr bwMode="auto">
              <a:xfrm>
                <a:off x="26" y="262"/>
                <a:ext cx="1698" cy="8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82"/>
              <p:cNvSpPr>
                <a:spLocks noChangeArrowheads="1"/>
              </p:cNvSpPr>
              <p:nvPr/>
            </p:nvSpPr>
            <p:spPr bwMode="auto">
              <a:xfrm>
                <a:off x="31" y="269"/>
                <a:ext cx="842" cy="875"/>
              </a:xfrm>
              <a:prstGeom prst="rect">
                <a:avLst/>
              </a:prstGeom>
              <a:solidFill>
                <a:srgbClr val="A200A2">
                  <a:alpha val="8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83"/>
              <p:cNvSpPr>
                <a:spLocks noChangeArrowheads="1"/>
              </p:cNvSpPr>
              <p:nvPr/>
            </p:nvSpPr>
            <p:spPr bwMode="auto">
              <a:xfrm>
                <a:off x="877" y="269"/>
                <a:ext cx="842" cy="875"/>
              </a:xfrm>
              <a:prstGeom prst="rect">
                <a:avLst/>
              </a:prstGeom>
              <a:solidFill>
                <a:schemeClr val="folHlink">
                  <a:alpha val="89803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Line 84"/>
              <p:cNvSpPr>
                <a:spLocks noChangeShapeType="1"/>
              </p:cNvSpPr>
              <p:nvPr/>
            </p:nvSpPr>
            <p:spPr bwMode="auto">
              <a:xfrm>
                <a:off x="882" y="263"/>
                <a:ext cx="0" cy="88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Oval 85" descr="90%"/>
              <p:cNvSpPr>
                <a:spLocks noChangeArrowheads="1"/>
              </p:cNvSpPr>
              <p:nvPr/>
            </p:nvSpPr>
            <p:spPr bwMode="auto">
              <a:xfrm>
                <a:off x="832" y="341"/>
                <a:ext cx="115" cy="112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rgbClr val="00FF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Oval 86" descr="90%"/>
              <p:cNvSpPr>
                <a:spLocks noChangeArrowheads="1"/>
              </p:cNvSpPr>
              <p:nvPr/>
            </p:nvSpPr>
            <p:spPr bwMode="auto">
              <a:xfrm>
                <a:off x="824" y="486"/>
                <a:ext cx="114" cy="112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rgbClr val="00FF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" name="Oval 87" descr="90%"/>
              <p:cNvSpPr>
                <a:spLocks noChangeArrowheads="1"/>
              </p:cNvSpPr>
              <p:nvPr/>
            </p:nvSpPr>
            <p:spPr bwMode="auto">
              <a:xfrm>
                <a:off x="824" y="639"/>
                <a:ext cx="114" cy="112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rgbClr val="00FF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Oval 88" descr="90%"/>
              <p:cNvSpPr>
                <a:spLocks noChangeArrowheads="1"/>
              </p:cNvSpPr>
              <p:nvPr/>
            </p:nvSpPr>
            <p:spPr bwMode="auto">
              <a:xfrm>
                <a:off x="824" y="792"/>
                <a:ext cx="114" cy="112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rgbClr val="00FF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Oval 89" descr="90%"/>
              <p:cNvSpPr>
                <a:spLocks noChangeArrowheads="1"/>
              </p:cNvSpPr>
              <p:nvPr/>
            </p:nvSpPr>
            <p:spPr bwMode="auto">
              <a:xfrm>
                <a:off x="824" y="937"/>
                <a:ext cx="114" cy="112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rgbClr val="00FF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" name="Text Box 90"/>
              <p:cNvSpPr txBox="1">
                <a:spLocks noChangeArrowheads="1"/>
              </p:cNvSpPr>
              <p:nvPr/>
            </p:nvSpPr>
            <p:spPr bwMode="auto">
              <a:xfrm>
                <a:off x="40" y="554"/>
                <a:ext cx="8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400">
                    <a:solidFill>
                      <a:schemeClr val="accent1"/>
                    </a:solidFill>
                    <a:latin typeface="Times New Roman" panose="02020603050405020304" pitchFamily="18" charset="0"/>
                  </a:rPr>
                  <a:t>(HMT)</a:t>
                </a:r>
                <a:r>
                  <a:rPr lang="en-US" altLang="zh-CN" sz="2400" i="1">
                    <a:latin typeface="Times New Roman" panose="02020603050405020304" pitchFamily="18" charset="0"/>
                  </a:rPr>
                  <a:t>A</a:t>
                </a:r>
                <a:endParaRPr lang="en-US" altLang="zh-CN" sz="24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" name="Text Box 91"/>
              <p:cNvSpPr txBox="1">
                <a:spLocks noChangeArrowheads="1"/>
              </p:cNvSpPr>
              <p:nvPr/>
            </p:nvSpPr>
            <p:spPr bwMode="auto">
              <a:xfrm>
                <a:off x="947" y="563"/>
                <a:ext cx="8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2400">
                    <a:solidFill>
                      <a:schemeClr val="hlink"/>
                    </a:solidFill>
                    <a:latin typeface="Times New Roman" panose="02020603050405020304" pitchFamily="18" charset="0"/>
                  </a:rPr>
                  <a:t>(LMT)</a:t>
                </a:r>
                <a:r>
                  <a:rPr lang="en-US" altLang="zh-CN" sz="2400" i="1">
                    <a:latin typeface="Times New Roman" panose="02020603050405020304" pitchFamily="18" charset="0"/>
                  </a:rPr>
                  <a:t>B</a:t>
                </a:r>
                <a:endParaRPr lang="en-US" altLang="zh-CN" sz="2400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" name="Rectangle 92"/>
              <p:cNvSpPr>
                <a:spLocks noChangeArrowheads="1"/>
              </p:cNvSpPr>
              <p:nvPr/>
            </p:nvSpPr>
            <p:spPr bwMode="auto">
              <a:xfrm>
                <a:off x="5" y="1550"/>
                <a:ext cx="859" cy="875"/>
              </a:xfrm>
              <a:prstGeom prst="rect">
                <a:avLst/>
              </a:prstGeom>
              <a:solidFill>
                <a:srgbClr val="A200A2">
                  <a:alpha val="8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" name="Line 94"/>
              <p:cNvSpPr>
                <a:spLocks noChangeShapeType="1"/>
              </p:cNvSpPr>
              <p:nvPr/>
            </p:nvSpPr>
            <p:spPr bwMode="auto">
              <a:xfrm>
                <a:off x="1039" y="1551"/>
                <a:ext cx="0" cy="88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Oval 95" descr="90%"/>
              <p:cNvSpPr>
                <a:spLocks noChangeArrowheads="1"/>
              </p:cNvSpPr>
              <p:nvPr/>
            </p:nvSpPr>
            <p:spPr bwMode="auto">
              <a:xfrm>
                <a:off x="990" y="1638"/>
                <a:ext cx="114" cy="111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rgbClr val="00FF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" name="Oval 96" descr="90%"/>
              <p:cNvSpPr>
                <a:spLocks noChangeArrowheads="1"/>
              </p:cNvSpPr>
              <p:nvPr/>
            </p:nvSpPr>
            <p:spPr bwMode="auto">
              <a:xfrm>
                <a:off x="981" y="1783"/>
                <a:ext cx="114" cy="111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rgbClr val="00FF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" name="Oval 97" descr="90%"/>
              <p:cNvSpPr>
                <a:spLocks noChangeArrowheads="1"/>
              </p:cNvSpPr>
              <p:nvPr/>
            </p:nvSpPr>
            <p:spPr bwMode="auto">
              <a:xfrm>
                <a:off x="981" y="1936"/>
                <a:ext cx="114" cy="111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rgbClr val="00FF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" name="Oval 98" descr="90%"/>
              <p:cNvSpPr>
                <a:spLocks noChangeArrowheads="1"/>
              </p:cNvSpPr>
              <p:nvPr/>
            </p:nvSpPr>
            <p:spPr bwMode="auto">
              <a:xfrm>
                <a:off x="981" y="2089"/>
                <a:ext cx="114" cy="112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rgbClr val="00FF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" name="Oval 99" descr="90%"/>
              <p:cNvSpPr>
                <a:spLocks noChangeArrowheads="1"/>
              </p:cNvSpPr>
              <p:nvPr/>
            </p:nvSpPr>
            <p:spPr bwMode="auto">
              <a:xfrm>
                <a:off x="981" y="2234"/>
                <a:ext cx="114" cy="111"/>
              </a:xfrm>
              <a:prstGeom prst="ellipse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rgbClr val="00FF00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 typeface="Arial" panose="020B0604020202020204" pitchFamily="34" charset="0"/>
                  <a:buNone/>
                </a:pPr>
                <a:endParaRPr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" name="Line 100"/>
              <p:cNvSpPr>
                <a:spLocks noChangeShapeType="1"/>
              </p:cNvSpPr>
              <p:nvPr/>
            </p:nvSpPr>
            <p:spPr bwMode="auto">
              <a:xfrm flipV="1">
                <a:off x="873" y="1263"/>
                <a:ext cx="0" cy="1506"/>
              </a:xfrm>
              <a:prstGeom prst="line">
                <a:avLst/>
              </a:prstGeom>
              <a:noFill/>
              <a:ln w="15875">
                <a:solidFill>
                  <a:srgbClr val="FF99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101"/>
              <p:cNvSpPr>
                <a:spLocks noChangeShapeType="1"/>
              </p:cNvSpPr>
              <p:nvPr/>
            </p:nvSpPr>
            <p:spPr bwMode="auto">
              <a:xfrm flipV="1">
                <a:off x="1269" y="1417"/>
                <a:ext cx="0" cy="119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102"/>
              <p:cNvSpPr>
                <a:spLocks noChangeShapeType="1"/>
              </p:cNvSpPr>
              <p:nvPr/>
            </p:nvSpPr>
            <p:spPr bwMode="auto">
              <a:xfrm>
                <a:off x="1121" y="2512"/>
                <a:ext cx="5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lgDash"/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103"/>
              <p:cNvSpPr>
                <a:spLocks noChangeShapeType="1"/>
              </p:cNvSpPr>
              <p:nvPr/>
            </p:nvSpPr>
            <p:spPr bwMode="auto">
              <a:xfrm>
                <a:off x="947" y="2351"/>
                <a:ext cx="582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104"/>
              <p:cNvSpPr>
                <a:spLocks noChangeShapeType="1"/>
              </p:cNvSpPr>
              <p:nvPr/>
            </p:nvSpPr>
            <p:spPr bwMode="auto">
              <a:xfrm>
                <a:off x="1214" y="2076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105"/>
              <p:cNvSpPr>
                <a:spLocks noChangeShapeType="1"/>
              </p:cNvSpPr>
              <p:nvPr/>
            </p:nvSpPr>
            <p:spPr bwMode="auto">
              <a:xfrm>
                <a:off x="1205" y="1771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37" name="对象 14371"/>
              <p:cNvGraphicFramePr>
                <a:graphicFrameLocks noChangeAspect="1"/>
              </p:cNvGraphicFramePr>
              <p:nvPr/>
            </p:nvGraphicFramePr>
            <p:xfrm>
              <a:off x="1441" y="1991"/>
              <a:ext cx="227" cy="1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3385" name="" r:id="rId3" imgW="267335" imgH="229235" progId="Equation.DSMT4">
                      <p:embed/>
                    </p:oleObj>
                  </mc:Choice>
                  <mc:Fallback>
                    <p:oleObj name="" r:id="rId3" imgW="267335" imgH="229235" progId="Equation.DSMT4">
                      <p:embed/>
                      <p:pic>
                        <p:nvPicPr>
                          <p:cNvPr id="0" name="对象 1437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41" y="1991"/>
                            <a:ext cx="227" cy="1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" name="对象 14372"/>
              <p:cNvGraphicFramePr>
                <a:graphicFrameLocks noChangeAspect="1"/>
              </p:cNvGraphicFramePr>
              <p:nvPr/>
            </p:nvGraphicFramePr>
            <p:xfrm>
              <a:off x="1440" y="1693"/>
              <a:ext cx="227" cy="1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3386" name="" r:id="rId5" imgW="267335" imgH="229235" progId="Equation.DSMT4">
                      <p:embed/>
                    </p:oleObj>
                  </mc:Choice>
                  <mc:Fallback>
                    <p:oleObj name="" r:id="rId5" imgW="267335" imgH="229235" progId="Equation.DSMT4">
                      <p:embed/>
                      <p:pic>
                        <p:nvPicPr>
                          <p:cNvPr id="0" name="对象 1437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40" y="1693"/>
                            <a:ext cx="227" cy="1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9" name="Line 108"/>
              <p:cNvSpPr>
                <a:spLocks noChangeShapeType="1"/>
              </p:cNvSpPr>
              <p:nvPr/>
            </p:nvSpPr>
            <p:spPr bwMode="auto">
              <a:xfrm>
                <a:off x="673" y="1425"/>
                <a:ext cx="175" cy="0"/>
              </a:xfrm>
              <a:prstGeom prst="line">
                <a:avLst/>
              </a:prstGeom>
              <a:noFill/>
              <a:ln w="9525">
                <a:solidFill>
                  <a:srgbClr val="00FFFF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Line 109"/>
              <p:cNvSpPr>
                <a:spLocks noChangeShapeType="1"/>
              </p:cNvSpPr>
              <p:nvPr/>
            </p:nvSpPr>
            <p:spPr bwMode="auto">
              <a:xfrm flipH="1">
                <a:off x="1055" y="1433"/>
                <a:ext cx="175" cy="0"/>
              </a:xfrm>
              <a:prstGeom prst="line">
                <a:avLst/>
              </a:prstGeom>
              <a:noFill/>
              <a:ln w="9525">
                <a:solidFill>
                  <a:srgbClr val="00FFFF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41" name="对象 14375"/>
              <p:cNvGraphicFramePr>
                <a:graphicFrameLocks noChangeAspect="1"/>
              </p:cNvGraphicFramePr>
              <p:nvPr/>
            </p:nvGraphicFramePr>
            <p:xfrm>
              <a:off x="1523" y="2284"/>
              <a:ext cx="97" cy="1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3387" name="" r:id="rId7" imgW="114935" imgH="140335" progId="Equation.DSMT4">
                      <p:embed/>
                    </p:oleObj>
                  </mc:Choice>
                  <mc:Fallback>
                    <p:oleObj name="" r:id="rId7" imgW="114935" imgH="140335" progId="Equation.DSMT4">
                      <p:embed/>
                      <p:pic>
                        <p:nvPicPr>
                          <p:cNvPr id="0" name="对象 143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23" y="2284"/>
                            <a:ext cx="97" cy="1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2" name="Line 116"/>
              <p:cNvSpPr>
                <a:spLocks noChangeShapeType="1"/>
              </p:cNvSpPr>
              <p:nvPr/>
            </p:nvSpPr>
            <p:spPr bwMode="auto">
              <a:xfrm rot="5400000" flipV="1">
                <a:off x="1207" y="2178"/>
                <a:ext cx="0" cy="1014"/>
              </a:xfrm>
              <a:prstGeom prst="line">
                <a:avLst/>
              </a:prstGeom>
              <a:noFill/>
              <a:ln w="15875">
                <a:solidFill>
                  <a:srgbClr val="FF99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Line 120"/>
              <p:cNvSpPr>
                <a:spLocks noChangeShapeType="1"/>
              </p:cNvSpPr>
              <p:nvPr/>
            </p:nvSpPr>
            <p:spPr bwMode="auto">
              <a:xfrm>
                <a:off x="522" y="2792"/>
                <a:ext cx="683" cy="0"/>
              </a:xfrm>
              <a:prstGeom prst="line">
                <a:avLst/>
              </a:prstGeom>
              <a:noFill/>
              <a:ln w="25400">
                <a:solidFill>
                  <a:srgbClr val="8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Line 121"/>
              <p:cNvSpPr>
                <a:spLocks noChangeShapeType="1"/>
              </p:cNvSpPr>
              <p:nvPr/>
            </p:nvSpPr>
            <p:spPr bwMode="auto">
              <a:xfrm flipH="1">
                <a:off x="546" y="2799"/>
                <a:ext cx="76" cy="78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122"/>
              <p:cNvSpPr>
                <a:spLocks noChangeShapeType="1"/>
              </p:cNvSpPr>
              <p:nvPr/>
            </p:nvSpPr>
            <p:spPr bwMode="auto">
              <a:xfrm flipH="1">
                <a:off x="655" y="2799"/>
                <a:ext cx="75" cy="78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123"/>
              <p:cNvSpPr>
                <a:spLocks noChangeShapeType="1"/>
              </p:cNvSpPr>
              <p:nvPr/>
            </p:nvSpPr>
            <p:spPr bwMode="auto">
              <a:xfrm flipH="1">
                <a:off x="755" y="2799"/>
                <a:ext cx="100" cy="103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Line 124"/>
              <p:cNvSpPr>
                <a:spLocks noChangeShapeType="1"/>
              </p:cNvSpPr>
              <p:nvPr/>
            </p:nvSpPr>
            <p:spPr bwMode="auto">
              <a:xfrm flipH="1">
                <a:off x="880" y="2807"/>
                <a:ext cx="84" cy="8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Line 125"/>
              <p:cNvSpPr>
                <a:spLocks noChangeShapeType="1"/>
              </p:cNvSpPr>
              <p:nvPr/>
            </p:nvSpPr>
            <p:spPr bwMode="auto">
              <a:xfrm flipH="1">
                <a:off x="971" y="2807"/>
                <a:ext cx="84" cy="8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Line 126"/>
              <p:cNvSpPr>
                <a:spLocks noChangeShapeType="1"/>
              </p:cNvSpPr>
              <p:nvPr/>
            </p:nvSpPr>
            <p:spPr bwMode="auto">
              <a:xfrm flipH="1">
                <a:off x="1063" y="2799"/>
                <a:ext cx="76" cy="104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Line 129"/>
              <p:cNvSpPr>
                <a:spLocks noChangeShapeType="1"/>
              </p:cNvSpPr>
              <p:nvPr/>
            </p:nvSpPr>
            <p:spPr bwMode="auto">
              <a:xfrm>
                <a:off x="681" y="169"/>
                <a:ext cx="158" cy="20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Text Box 130"/>
              <p:cNvSpPr txBox="1">
                <a:spLocks noChangeArrowheads="1"/>
              </p:cNvSpPr>
              <p:nvPr/>
            </p:nvSpPr>
            <p:spPr bwMode="auto">
              <a:xfrm>
                <a:off x="330" y="0"/>
                <a:ext cx="72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 typeface="Arial" panose="020B0604020202020204" pitchFamily="34" charset="0"/>
                  <a:buNone/>
                </a:pPr>
                <a:r>
                  <a:rPr lang="en-US" altLang="zh-CN" sz="1800">
                    <a:latin typeface="Times New Roman" panose="02020603050405020304" pitchFamily="18" charset="0"/>
                  </a:rPr>
                  <a:t>Mark(Mo)</a:t>
                </a:r>
                <a:endParaRPr lang="en-US" altLang="zh-CN" sz="180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52" name="对象 14386"/>
              <p:cNvGraphicFramePr>
                <a:graphicFrameLocks noChangeAspect="1"/>
              </p:cNvGraphicFramePr>
              <p:nvPr/>
            </p:nvGraphicFramePr>
            <p:xfrm>
              <a:off x="1328" y="58"/>
              <a:ext cx="312" cy="1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3388" name="" r:id="rId9" imgW="237490" imgH="115570" progId="Equation.3">
                      <p:embed/>
                    </p:oleObj>
                  </mc:Choice>
                  <mc:Fallback>
                    <p:oleObj name="" r:id="rId9" imgW="237490" imgH="115570" progId="Equation.3">
                      <p:embed/>
                      <p:pic>
                        <p:nvPicPr>
                          <p:cNvPr id="0" name="对象 1438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28" y="58"/>
                            <a:ext cx="312" cy="1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3" name="对象 14387"/>
              <p:cNvGraphicFramePr>
                <a:graphicFrameLocks noChangeAspect="1"/>
              </p:cNvGraphicFramePr>
              <p:nvPr/>
            </p:nvGraphicFramePr>
            <p:xfrm>
              <a:off x="1380" y="1367"/>
              <a:ext cx="312" cy="1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3389" name="" r:id="rId11" imgW="237490" imgH="115570" progId="Equation.3">
                      <p:embed/>
                    </p:oleObj>
                  </mc:Choice>
                  <mc:Fallback>
                    <p:oleObj name="" r:id="rId11" imgW="237490" imgH="115570" progId="Equation.3">
                      <p:embed/>
                      <p:pic>
                        <p:nvPicPr>
                          <p:cNvPr id="0" name="对象 1438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80" y="1367"/>
                            <a:ext cx="312" cy="1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4" name="对象 14388"/>
              <p:cNvGraphicFramePr>
                <a:graphicFrameLocks noChangeAspect="1"/>
              </p:cNvGraphicFramePr>
              <p:nvPr/>
            </p:nvGraphicFramePr>
            <p:xfrm>
              <a:off x="1127" y="1231"/>
              <a:ext cx="162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3390" name="" r:id="rId13" imgW="98425" imgH="133350" progId="Equation.3">
                      <p:embed/>
                    </p:oleObj>
                  </mc:Choice>
                  <mc:Fallback>
                    <p:oleObj name="" r:id="rId13" imgW="98425" imgH="133350" progId="Equation.3">
                      <p:embed/>
                      <p:pic>
                        <p:nvPicPr>
                          <p:cNvPr id="0" name="对象 1438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27" y="1231"/>
                            <a:ext cx="162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" name="对象 14389"/>
              <p:cNvGraphicFramePr>
                <a:graphicFrameLocks noChangeAspect="1"/>
              </p:cNvGraphicFramePr>
              <p:nvPr/>
            </p:nvGraphicFramePr>
            <p:xfrm>
              <a:off x="693" y="1260"/>
              <a:ext cx="137" cy="1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3391" name="" r:id="rId15" imgW="81280" imgH="98425" progId="Equation.3">
                      <p:embed/>
                    </p:oleObj>
                  </mc:Choice>
                  <mc:Fallback>
                    <p:oleObj name="" r:id="rId15" imgW="81280" imgH="98425" progId="Equation.3">
                      <p:embed/>
                      <p:pic>
                        <p:nvPicPr>
                          <p:cNvPr id="0" name="对象 1438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93" y="1260"/>
                            <a:ext cx="137" cy="1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6" name="对象 14390"/>
              <p:cNvGraphicFramePr>
                <a:graphicFrameLocks noChangeAspect="1"/>
              </p:cNvGraphicFramePr>
              <p:nvPr/>
            </p:nvGraphicFramePr>
            <p:xfrm>
              <a:off x="883" y="1321"/>
              <a:ext cx="137" cy="1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3392" name="" r:id="rId17" imgW="81280" imgH="115570" progId="Equation.3">
                      <p:embed/>
                    </p:oleObj>
                  </mc:Choice>
                  <mc:Fallback>
                    <p:oleObj name="" r:id="rId17" imgW="81280" imgH="115570" progId="Equation.3">
                      <p:embed/>
                      <p:pic>
                        <p:nvPicPr>
                          <p:cNvPr id="0" name="对象 1439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83" y="1321"/>
                            <a:ext cx="137" cy="1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" name="对象 14391"/>
              <p:cNvGraphicFramePr>
                <a:graphicFrameLocks noChangeAspect="1"/>
              </p:cNvGraphicFramePr>
              <p:nvPr/>
            </p:nvGraphicFramePr>
            <p:xfrm>
              <a:off x="1114" y="2484"/>
              <a:ext cx="150" cy="1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3393" name="" r:id="rId19" imgW="86995" imgH="115570" progId="Equation.3">
                      <p:embed/>
                    </p:oleObj>
                  </mc:Choice>
                  <mc:Fallback>
                    <p:oleObj name="" r:id="rId19" imgW="86995" imgH="115570" progId="Equation.3">
                      <p:embed/>
                      <p:pic>
                        <p:nvPicPr>
                          <p:cNvPr id="0" name="对象 1439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14" y="2484"/>
                            <a:ext cx="150" cy="1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8" name="对象 14392"/>
              <p:cNvGraphicFramePr>
                <a:graphicFrameLocks noChangeAspect="1"/>
              </p:cNvGraphicFramePr>
              <p:nvPr/>
            </p:nvGraphicFramePr>
            <p:xfrm>
              <a:off x="1616" y="2412"/>
              <a:ext cx="150" cy="1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3394" name="" r:id="rId21" imgW="86995" imgH="115570" progId="Equation.3">
                      <p:embed/>
                    </p:oleObj>
                  </mc:Choice>
                  <mc:Fallback>
                    <p:oleObj name="" r:id="rId21" imgW="86995" imgH="115570" progId="Equation.3">
                      <p:embed/>
                      <p:pic>
                        <p:nvPicPr>
                          <p:cNvPr id="0" name="对象 1439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16" y="2412"/>
                            <a:ext cx="150" cy="1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9" name="对象 14393"/>
              <p:cNvGraphicFramePr>
                <a:graphicFrameLocks noChangeAspect="1"/>
              </p:cNvGraphicFramePr>
              <p:nvPr/>
            </p:nvGraphicFramePr>
            <p:xfrm>
              <a:off x="770" y="2672"/>
              <a:ext cx="125" cy="1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3395" name="" r:id="rId23" imgW="63500" imgH="81280" progId="Equation.3">
                      <p:embed/>
                    </p:oleObj>
                  </mc:Choice>
                  <mc:Fallback>
                    <p:oleObj name="" r:id="rId23" imgW="63500" imgH="81280" progId="Equation.3">
                      <p:embed/>
                      <p:pic>
                        <p:nvPicPr>
                          <p:cNvPr id="0" name="对象 1439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70" y="2672"/>
                            <a:ext cx="125" cy="1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0" name="对象 14394"/>
              <p:cNvGraphicFramePr>
                <a:graphicFrameLocks noChangeAspect="1"/>
              </p:cNvGraphicFramePr>
              <p:nvPr/>
            </p:nvGraphicFramePr>
            <p:xfrm>
              <a:off x="1610" y="2695"/>
              <a:ext cx="125" cy="1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3396" name="" r:id="rId25" imgW="63500" imgH="81280" progId="Equation.3">
                      <p:embed/>
                    </p:oleObj>
                  </mc:Choice>
                  <mc:Fallback>
                    <p:oleObj name="" r:id="rId25" imgW="63500" imgH="81280" progId="Equation.3">
                      <p:embed/>
                      <p:pic>
                        <p:nvPicPr>
                          <p:cNvPr id="0" name="对象 1439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10" y="2695"/>
                            <a:ext cx="125" cy="1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6" name="Text Box 33"/>
            <p:cNvSpPr txBox="1">
              <a:spLocks noChangeArrowheads="1"/>
            </p:cNvSpPr>
            <p:nvPr/>
          </p:nvSpPr>
          <p:spPr bwMode="auto">
            <a:xfrm>
              <a:off x="6980498" y="5791931"/>
              <a:ext cx="628080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 dirty="0" err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Kirkendall</a:t>
              </a:r>
              <a:r>
                <a:rPr lang="en-US" altLang="zh-CN" sz="2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</a:t>
              </a:r>
              <a:endPara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7" name="直接箭头连接符 66"/>
            <p:cNvCxnSpPr/>
            <p:nvPr/>
          </p:nvCxnSpPr>
          <p:spPr>
            <a:xfrm flipH="1">
              <a:off x="7596824" y="4972121"/>
              <a:ext cx="170655" cy="87702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14339"/>
          <p:cNvGrpSpPr/>
          <p:nvPr/>
        </p:nvGrpSpPr>
        <p:grpSpPr bwMode="auto">
          <a:xfrm>
            <a:off x="258802" y="2455860"/>
            <a:ext cx="5576888" cy="1514475"/>
            <a:chOff x="21" y="97"/>
            <a:chExt cx="3513" cy="9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对象 14340">
                  <a:extLst>
                    <a:ext uri="{FF2B5EF4-FFF2-40B4-BE49-F238E27FC236}">
                      <ele attr="{21DDC819-735F-42FC-8000-6355E6D48FAC}"/>
                    </a:ext>
                  </a:extLst>
                </p:cNvPr>
                <p:cNvSpPr txBox="1"/>
                <p:nvPr/>
              </p:nvSpPr>
              <p:spPr bwMode="auto">
                <a:xfrm>
                  <a:off x="21" y="97"/>
                  <a:ext cx="3161" cy="9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r>
                    <a:rPr lang="zh-CN" altLang="en-US" i="1" dirty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a:t/>
                  </a:r>
                  <a:br>
                    <a:rPr lang="zh-CN" altLang="en-US" i="1" dirty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</a:br>
                  <a:endParaRPr lang="en-US" altLang="zh-CN" i="1" dirty="0">
                    <a:solidFill>
                      <a:srgbClr val="000000"/>
                    </a:solidFill>
                    <a:latin typeface="Cambria Math" panose="02040503050406030204" pitchFamily="18" charset="0"/>
                  </a:endParaRPr>
                </a:p>
                <a:p>
                  <a:endParaRPr lang="en-US" altLang="zh-CN" i="1" dirty="0">
                    <a:solidFill>
                      <a:srgbClr val="00000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2" name="对象 143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" y="97"/>
                  <a:ext cx="3161" cy="954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73" name="Text Box 132"/>
            <p:cNvSpPr txBox="1">
              <a:spLocks noChangeArrowheads="1"/>
            </p:cNvSpPr>
            <p:nvPr/>
          </p:nvSpPr>
          <p:spPr bwMode="auto">
            <a:xfrm>
              <a:off x="3175" y="98"/>
              <a:ext cx="35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(1)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74" name="Text Box 133"/>
            <p:cNvSpPr txBox="1">
              <a:spLocks noChangeArrowheads="1"/>
            </p:cNvSpPr>
            <p:nvPr/>
          </p:nvSpPr>
          <p:spPr bwMode="auto">
            <a:xfrm>
              <a:off x="3184" y="561"/>
              <a:ext cx="35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 typeface="Arial" panose="020B0604020202020204" pitchFamily="34" charset="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</a:rPr>
                <a:t>(2)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76" name="矩形 75"/>
          <p:cNvSpPr/>
          <p:nvPr/>
        </p:nvSpPr>
        <p:spPr>
          <a:xfrm>
            <a:off x="-16034" y="2189188"/>
            <a:ext cx="4021037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相对于动坐标系，本征扩散通量为：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6814" y="4148299"/>
            <a:ext cx="3877985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相对于固定坐标系，总扩散通量为：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 build="p"/>
      <p:bldP spid="7" grpId="0" bldLvl="0" animBg="1" autoUpdateAnimBg="0"/>
      <p:bldP spid="76" grpId="0"/>
      <p:bldP spid="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1035">
                <a:extLst>
                  <a:ext uri="{FF2B5EF4-FFF2-40B4-BE49-F238E27FC236}">
                    <ele attr="{A266566B-4A8C-49B9-9EB7-F162983D0409}"/>
                  </a:ext>
                </a:extLst>
              </p:cNvPr>
              <p:cNvSpPr txBox="1"/>
              <p:nvPr/>
            </p:nvSpPr>
            <p:spPr bwMode="auto">
              <a:xfrm>
                <a:off x="403225" y="1539875"/>
                <a:ext cx="6129338" cy="68580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     (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Object 10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3225" y="1539875"/>
                <a:ext cx="6129338" cy="6858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" name="Text Box 1036"/>
          <p:cNvSpPr txBox="1">
            <a:spLocks noChangeArrowheads="1"/>
          </p:cNvSpPr>
          <p:nvPr/>
        </p:nvSpPr>
        <p:spPr bwMode="auto">
          <a:xfrm>
            <a:off x="285241" y="2144425"/>
            <a:ext cx="8142333" cy="49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58850" indent="-95885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在扩散过程中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，晶体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中各点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的空位浓度不变：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Object 1037"/>
          <p:cNvGraphicFramePr>
            <a:graphicFrameLocks noChangeAspect="1"/>
          </p:cNvGraphicFramePr>
          <p:nvPr/>
        </p:nvGraphicFramePr>
        <p:xfrm>
          <a:off x="967580" y="2661284"/>
          <a:ext cx="18796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70" name="Equation" r:id="rId2" imgW="1015365" imgH="215900" progId="Equation.3">
                  <p:embed/>
                </p:oleObj>
              </mc:Choice>
              <mc:Fallback>
                <p:oleObj name="Equation" r:id="rId2" imgW="1015365" imgH="215900" progId="Equation.3">
                  <p:embed/>
                  <p:pic>
                    <p:nvPicPr>
                      <p:cNvPr id="0" name="Object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580" y="2661284"/>
                        <a:ext cx="18796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1038">
                <a:extLst>
                  <a:ext uri="{FF2B5EF4-FFF2-40B4-BE49-F238E27FC236}">
                    <ele attr="{DCCD6717-7D45-45E1-A6EE-1C3EE7A4701C}"/>
                  </a:ext>
                </a:extLst>
              </p:cNvPr>
              <p:cNvSpPr txBox="1"/>
              <p:nvPr/>
            </p:nvSpPr>
            <p:spPr bwMode="auto">
              <a:xfrm>
                <a:off x="722086" y="3795553"/>
                <a:ext cx="3055938" cy="728663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∴  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=− 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          (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Object 10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2086" y="3077368"/>
                <a:ext cx="3055938" cy="72866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7" name="Text Box 1039"/>
          <p:cNvSpPr txBox="1">
            <a:spLocks noChangeArrowheads="1"/>
          </p:cNvSpPr>
          <p:nvPr/>
        </p:nvSpPr>
        <p:spPr bwMode="auto">
          <a:xfrm>
            <a:off x="158115" y="3748405"/>
            <a:ext cx="457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0" dirty="0"/>
              <a:t>将</a:t>
            </a:r>
            <a:r>
              <a:rPr lang="en-US" altLang="zh-CN" sz="2400" b="0" dirty="0"/>
              <a:t>(6)</a:t>
            </a:r>
            <a:r>
              <a:rPr lang="en-US" altLang="zh-CN" sz="2400" b="0" dirty="0">
                <a:sym typeface="Symbol" panose="05050102010706020507" pitchFamily="18" charset="2"/>
              </a:rPr>
              <a:t>(5)</a:t>
            </a:r>
            <a:r>
              <a:rPr lang="zh-CN" altLang="en-US" sz="2400" b="0" dirty="0">
                <a:sym typeface="Symbol" panose="05050102010706020507" pitchFamily="18" charset="2"/>
              </a:rPr>
              <a:t>，得：</a:t>
            </a:r>
            <a:endParaRPr lang="zh-CN" altLang="en-US" sz="2400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Object 1040">
                <a:extLst>
                  <a:ext uri="{FF2B5EF4-FFF2-40B4-BE49-F238E27FC236}">
                    <ele attr="{7F07E1BF-90FD-4017-BF52-9B9C0D33EB30}"/>
                  </a:ext>
                </a:extLst>
              </p:cNvPr>
              <p:cNvSpPr txBox="1"/>
              <p:nvPr/>
            </p:nvSpPr>
            <p:spPr bwMode="auto">
              <a:xfrm>
                <a:off x="436563" y="5349875"/>
                <a:ext cx="6300787" cy="798513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       (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Object 10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748" y="4244975"/>
                <a:ext cx="6300787" cy="79851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9" name="AutoShape 1042"/>
          <p:cNvSpPr>
            <a:spLocks noChangeArrowheads="1"/>
          </p:cNvSpPr>
          <p:nvPr/>
        </p:nvSpPr>
        <p:spPr bwMode="auto">
          <a:xfrm>
            <a:off x="3778885" y="2661285"/>
            <a:ext cx="3128645" cy="1447800"/>
          </a:xfrm>
          <a:prstGeom prst="cloudCallout">
            <a:avLst>
              <a:gd name="adj1" fmla="val -41986"/>
              <a:gd name="adj2" fmla="val 67824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0"/>
              <a:t>N</a:t>
            </a:r>
            <a:r>
              <a:rPr lang="en-US" altLang="zh-CN" sz="2000" b="0" baseline="-25000"/>
              <a:t>A</a:t>
            </a:r>
            <a:r>
              <a:rPr lang="zh-CN" altLang="en-US" sz="2000" b="0"/>
              <a:t>和</a:t>
            </a:r>
            <a:r>
              <a:rPr lang="en-US" altLang="zh-CN" sz="2000" b="0"/>
              <a:t>N</a:t>
            </a:r>
            <a:r>
              <a:rPr lang="en-US" altLang="zh-CN" sz="2000" b="0" baseline="-25000"/>
              <a:t>B</a:t>
            </a:r>
            <a:r>
              <a:rPr lang="zh-CN" altLang="en-US" sz="2000" b="0"/>
              <a:t>分别是</a:t>
            </a:r>
            <a:r>
              <a:rPr lang="en-US" altLang="zh-CN" sz="2000" b="0"/>
              <a:t>A</a:t>
            </a:r>
            <a:r>
              <a:rPr lang="zh-CN" altLang="en-US" sz="2000" b="0"/>
              <a:t>和</a:t>
            </a:r>
            <a:r>
              <a:rPr lang="en-US" altLang="zh-CN" sz="2000" b="0"/>
              <a:t>B</a:t>
            </a:r>
            <a:r>
              <a:rPr lang="zh-CN" altLang="en-US" sz="2000" b="0"/>
              <a:t>组元在合金中的摩尔分数</a:t>
            </a:r>
            <a:endParaRPr lang="zh-CN" altLang="en-US" sz="2000" b="0"/>
          </a:p>
        </p:txBody>
      </p:sp>
      <p:sp>
        <p:nvSpPr>
          <p:cNvPr id="10" name="Text Box 1043"/>
          <p:cNvSpPr txBox="1">
            <a:spLocks noChangeArrowheads="1"/>
          </p:cNvSpPr>
          <p:nvPr/>
        </p:nvSpPr>
        <p:spPr bwMode="auto">
          <a:xfrm>
            <a:off x="4158343" y="4698580"/>
            <a:ext cx="464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</a:rPr>
              <a:t>－－</a:t>
            </a:r>
            <a:r>
              <a:rPr lang="en-US" altLang="zh-CN" sz="2400" b="1" dirty="0">
                <a:solidFill>
                  <a:srgbClr val="0000FF"/>
                </a:solidFill>
              </a:rPr>
              <a:t>Darken</a:t>
            </a:r>
            <a:r>
              <a:rPr lang="zh-CN" altLang="en-US" sz="2400" b="1" dirty="0">
                <a:solidFill>
                  <a:srgbClr val="0000FF"/>
                </a:solidFill>
              </a:rPr>
              <a:t>公式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bject 1046">
                <a:extLst>
                  <a:ext uri="{FF2B5EF4-FFF2-40B4-BE49-F238E27FC236}">
                    <ele attr="{A10FE124-72A0-4BA7-BBF3-403E57CFB38A}"/>
                  </a:ext>
                </a:extLst>
              </p:cNvPr>
              <p:cNvSpPr txBox="1"/>
              <p:nvPr/>
            </p:nvSpPr>
            <p:spPr bwMode="auto">
              <a:xfrm>
                <a:off x="360362" y="930276"/>
                <a:ext cx="3094037" cy="312334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,  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得：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1" name="Object 10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0045" y="1059180"/>
                <a:ext cx="3093720" cy="496570"/>
              </a:xfrm>
              <a:prstGeom prst="rect">
                <a:avLst/>
              </a:prstGeom>
              <a:blipFill rotWithShape="1">
                <a:blip r:embed="rId6"/>
                <a:stretch>
                  <a:fillRect l="-984" r="-591" b="-4705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3" name="矩形 5"/>
          <p:cNvSpPr>
            <a:spLocks noChangeArrowheads="1"/>
          </p:cNvSpPr>
          <p:nvPr/>
        </p:nvSpPr>
        <p:spPr bwMode="auto">
          <a:xfrm>
            <a:off x="178122" y="77698"/>
            <a:ext cx="5186035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300" b="1" dirty="0" smtClean="0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2.7 </a:t>
            </a:r>
            <a:r>
              <a:rPr lang="zh-CN" altLang="en-US" sz="3300" b="1" dirty="0">
                <a:solidFill>
                  <a:srgbClr val="6F17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分扩散系数，达肯公式</a:t>
            </a:r>
            <a:endParaRPr lang="zh-CN" altLang="en-US" sz="3300" b="1" dirty="0">
              <a:solidFill>
                <a:srgbClr val="6F179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5365"/>
          <p:cNvGraphicFramePr>
            <a:graphicFrameLocks noChangeAspect="1"/>
          </p:cNvGraphicFramePr>
          <p:nvPr/>
        </p:nvGraphicFramePr>
        <p:xfrm>
          <a:off x="554684" y="5028902"/>
          <a:ext cx="3390456" cy="650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71" name="" r:id="rId7" imgW="1996440" imgH="341630" progId="Equation.DSMT4">
                  <p:embed/>
                </p:oleObj>
              </mc:Choice>
              <mc:Fallback>
                <p:oleObj name="" r:id="rId7" imgW="1996440" imgH="341630" progId="Equation.DSMT4">
                  <p:embed/>
                  <p:pic>
                    <p:nvPicPr>
                      <p:cNvPr id="0" name="对象 153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684" y="5028902"/>
                        <a:ext cx="3390456" cy="6502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五角星 34"/>
          <p:cNvSpPr/>
          <p:nvPr/>
        </p:nvSpPr>
        <p:spPr>
          <a:xfrm>
            <a:off x="7586760" y="117354"/>
            <a:ext cx="500600" cy="492246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ldLvl="0" animBg="1" autoUpdateAnimBg="0"/>
      <p:bldP spid="6" grpId="0" bldLvl="0" animBg="1"/>
      <p:bldP spid="7" grpId="0" bldLvl="0" animBg="1" autoUpdateAnimBg="0"/>
      <p:bldP spid="8" grpId="0" bldLvl="0" animBg="1"/>
      <p:bldP spid="9" grpId="0" bldLvl="0" animBg="1" autoUpdateAnimBg="0"/>
      <p:bldP spid="10" grpId="0" bldLvl="0" animBg="1" autoUpdateAnimBg="0"/>
    </p:bldLst>
  </p:timing>
</p:sld>
</file>

<file path=ppt/tags/tag1.xml><?xml version="1.0" encoding="utf-8"?>
<p:tagLst xmlns:p="http://schemas.openxmlformats.org/presentationml/2006/main">
  <p:tag name="RAINPROBLEM" val="ProblemBody"/>
</p:tagLst>
</file>

<file path=ppt/tags/tag10.xml><?xml version="1.0" encoding="utf-8"?>
<p:tagLst xmlns:p="http://schemas.openxmlformats.org/presentationml/2006/main">
  <p:tag name="RAINPROBLEMTYPE" val="ProblemTypeMarker"/>
</p:tagLst>
</file>

<file path=ppt/tags/tag100.xml><?xml version="1.0" encoding="utf-8"?>
<p:tagLst xmlns:p="http://schemas.openxmlformats.org/presentationml/2006/main">
  <p:tag name="RAINPROBLEMTYPE" val="ProblemTypeMarker"/>
</p:tagLst>
</file>

<file path=ppt/tags/tag101.xml><?xml version="1.0" encoding="utf-8"?>
<p:tagLst xmlns:p="http://schemas.openxmlformats.org/presentationml/2006/main">
  <p:tag name="RAINPROBLEM" val="ProblemSetting"/>
  <p:tag name="RAINPROBLEMTYPE" val="MultipleChoice"/>
</p:tagLst>
</file>

<file path=ppt/tags/tag102.xml><?xml version="1.0" encoding="utf-8"?>
<p:tagLst xmlns:p="http://schemas.openxmlformats.org/presentationml/2006/main">
  <p:tag name="RAINPROBLEM" val="MultipleChoice"/>
  <p:tag name="PROBLEMSCORE" val="1.0"/>
</p:tagLst>
</file>

<file path=ppt/tags/tag103.xml><?xml version="1.0" encoding="utf-8"?>
<p:tagLst xmlns:p="http://schemas.openxmlformats.org/presentationml/2006/main">
  <p:tag name="RAINPROBLEM" val="ProblemBody"/>
</p:tagLst>
</file>

<file path=ppt/tags/tag104.xml><?xml version="1.0" encoding="utf-8"?>
<p:tagLst xmlns:p="http://schemas.openxmlformats.org/presentationml/2006/main">
  <p:tag name="RAINPROBLEM" val="ProblemItem"/>
</p:tagLst>
</file>

<file path=ppt/tags/tag105.xml><?xml version="1.0" encoding="utf-8"?>
<p:tagLst xmlns:p="http://schemas.openxmlformats.org/presentationml/2006/main">
  <p:tag name="RAINPROBLEM" val="ProblemItem"/>
</p:tagLst>
</file>

<file path=ppt/tags/tag106.xml><?xml version="1.0" encoding="utf-8"?>
<p:tagLst xmlns:p="http://schemas.openxmlformats.org/presentationml/2006/main">
  <p:tag name="RAINPROBLEM" val="ProblemItem"/>
</p:tagLst>
</file>

<file path=ppt/tags/tag107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08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09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11.xml><?xml version="1.0" encoding="utf-8"?>
<p:tagLst xmlns:p="http://schemas.openxmlformats.org/presentationml/2006/main">
  <p:tag name="RAINPROBLEMTYPE" val="ProblemTypeMarker"/>
</p:tagLst>
</file>

<file path=ppt/tags/tag110.xml><?xml version="1.0" encoding="utf-8"?>
<p:tagLst xmlns:p="http://schemas.openxmlformats.org/presentationml/2006/main">
  <p:tag name="RAINPROBLEM" val="ProblemSubmit"/>
  <p:tag name="RAINPROBLEMTYPE" val="MultipleChoice"/>
</p:tagLst>
</file>

<file path=ppt/tags/tag111.xml><?xml version="1.0" encoding="utf-8"?>
<p:tagLst xmlns:p="http://schemas.openxmlformats.org/presentationml/2006/main">
  <p:tag name="RAINPROBLEMTYPE" val="ProblemTypeMarker"/>
</p:tagLst>
</file>

<file path=ppt/tags/tag112.xml><?xml version="1.0" encoding="utf-8"?>
<p:tagLst xmlns:p="http://schemas.openxmlformats.org/presentationml/2006/main">
  <p:tag name="RAINPROBLEMTYPE" val="ProblemTypeMarker"/>
</p:tagLst>
</file>

<file path=ppt/tags/tag113.xml><?xml version="1.0" encoding="utf-8"?>
<p:tagLst xmlns:p="http://schemas.openxmlformats.org/presentationml/2006/main">
  <p:tag name="RAINPROBLEMTYPE" val="ProblemTypeMarker"/>
</p:tagLst>
</file>

<file path=ppt/tags/tag114.xml><?xml version="1.0" encoding="utf-8"?>
<p:tagLst xmlns:p="http://schemas.openxmlformats.org/presentationml/2006/main">
  <p:tag name="RAINPROBLEMTYPE" val="ProblemTypeMarker"/>
</p:tagLst>
</file>

<file path=ppt/tags/tag115.xml><?xml version="1.0" encoding="utf-8"?>
<p:tagLst xmlns:p="http://schemas.openxmlformats.org/presentationml/2006/main">
  <p:tag name="RAINPROBLEMTYPE" val="ProblemTypeMarker"/>
</p:tagLst>
</file>

<file path=ppt/tags/tag116.xml><?xml version="1.0" encoding="utf-8"?>
<p:tagLst xmlns:p="http://schemas.openxmlformats.org/presentationml/2006/main">
  <p:tag name="RAINPROBLEM" val="ProblemSetting"/>
  <p:tag name="RAINPROBLEMTYPE" val="MultipleChoice"/>
</p:tagLst>
</file>

<file path=ppt/tags/tag117.xml><?xml version="1.0" encoding="utf-8"?>
<p:tagLst xmlns:p="http://schemas.openxmlformats.org/presentationml/2006/main">
  <p:tag name="RAINPROBLEM" val="MultipleChoice"/>
  <p:tag name="PROBLEMSCORE" val="1.0"/>
</p:tagLst>
</file>

<file path=ppt/tags/tag12.xml><?xml version="1.0" encoding="utf-8"?>
<p:tagLst xmlns:p="http://schemas.openxmlformats.org/presentationml/2006/main">
  <p:tag name="RAINPROBLEMTYPE" val="ProblemTypeMarker"/>
</p:tagLst>
</file>

<file path=ppt/tags/tag13.xml><?xml version="1.0" encoding="utf-8"?>
<p:tagLst xmlns:p="http://schemas.openxmlformats.org/presentationml/2006/main">
  <p:tag name="RAINPROBLEMTYPE" val="ProblemTypeMarker"/>
</p:tagLst>
</file>

<file path=ppt/tags/tag14.xml><?xml version="1.0" encoding="utf-8"?>
<p:tagLst xmlns:p="http://schemas.openxmlformats.org/presentationml/2006/main">
  <p:tag name="RAINPROBLEM" val="ProblemSetting"/>
  <p:tag name="RAINPROBLEMTYPE" val="MultipleChoice"/>
</p:tagLst>
</file>

<file path=ppt/tags/tag15.xml><?xml version="1.0" encoding="utf-8"?>
<p:tagLst xmlns:p="http://schemas.openxmlformats.org/presentationml/2006/main">
  <p:tag name="RAINPROBLEM" val="MultipleChoice"/>
  <p:tag name="PROBLEMSCORE" val="1.0"/>
</p:tagLst>
</file>

<file path=ppt/tags/tag16.xml><?xml version="1.0" encoding="utf-8"?>
<p:tagLst xmlns:p="http://schemas.openxmlformats.org/presentationml/2006/main">
  <p:tag name="RAINPROBLEM" val="ProblemBody"/>
</p:tagLst>
</file>

<file path=ppt/tags/tag17.xml><?xml version="1.0" encoding="utf-8"?>
<p:tagLst xmlns:p="http://schemas.openxmlformats.org/presentationml/2006/main">
  <p:tag name="RAINPROBLEM" val="ProblemItem"/>
</p:tagLst>
</file>

<file path=ppt/tags/tag18.xml><?xml version="1.0" encoding="utf-8"?>
<p:tagLst xmlns:p="http://schemas.openxmlformats.org/presentationml/2006/main">
  <p:tag name="RAINPROBLEM" val="ProblemItem"/>
</p:tagLst>
</file>

<file path=ppt/tags/tag19.xml><?xml version="1.0" encoding="utf-8"?>
<p:tagLst xmlns:p="http://schemas.openxmlformats.org/presentationml/2006/main">
  <p:tag name="RAINPROBLEM" val="ProblemItem"/>
</p:tagLst>
</file>

<file path=ppt/tags/tag2.xml><?xml version="1.0" encoding="utf-8"?>
<p:tagLst xmlns:p="http://schemas.openxmlformats.org/presentationml/2006/main">
  <p:tag name="RAINPROBLEM" val="ProblemItem"/>
</p:tagLst>
</file>

<file path=ppt/tags/tag20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21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22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23.xml><?xml version="1.0" encoding="utf-8"?>
<p:tagLst xmlns:p="http://schemas.openxmlformats.org/presentationml/2006/main">
  <p:tag name="RAINPROBLEM" val="ProblemSubmit"/>
  <p:tag name="RAINPROBLEMTYPE" val="MultipleChoice"/>
</p:tagLst>
</file>

<file path=ppt/tags/tag24.xml><?xml version="1.0" encoding="utf-8"?>
<p:tagLst xmlns:p="http://schemas.openxmlformats.org/presentationml/2006/main">
  <p:tag name="RAINPROBLEMTYPE" val="ProblemTypeMarker"/>
</p:tagLst>
</file>

<file path=ppt/tags/tag25.xml><?xml version="1.0" encoding="utf-8"?>
<p:tagLst xmlns:p="http://schemas.openxmlformats.org/presentationml/2006/main">
  <p:tag name="RAINPROBLEMTYPE" val="ProblemTypeMarker"/>
</p:tagLst>
</file>

<file path=ppt/tags/tag26.xml><?xml version="1.0" encoding="utf-8"?>
<p:tagLst xmlns:p="http://schemas.openxmlformats.org/presentationml/2006/main">
  <p:tag name="RAINPROBLEMTYPE" val="ProblemTypeMarker"/>
</p:tagLst>
</file>

<file path=ppt/tags/tag27.xml><?xml version="1.0" encoding="utf-8"?>
<p:tagLst xmlns:p="http://schemas.openxmlformats.org/presentationml/2006/main">
  <p:tag name="RAINPROBLEMTYPE" val="ProblemTypeMarker"/>
</p:tagLst>
</file>

<file path=ppt/tags/tag28.xml><?xml version="1.0" encoding="utf-8"?>
<p:tagLst xmlns:p="http://schemas.openxmlformats.org/presentationml/2006/main">
  <p:tag name="RAINPROBLEMTYPE" val="ProblemTypeMarker"/>
</p:tagLst>
</file>

<file path=ppt/tags/tag29.xml><?xml version="1.0" encoding="utf-8"?>
<p:tagLst xmlns:p="http://schemas.openxmlformats.org/presentationml/2006/main">
  <p:tag name="RAINPROBLEM" val="ProblemSetting"/>
  <p:tag name="RAINPROBLEMTYPE" val="MultipleChoice"/>
</p:tagLst>
</file>

<file path=ppt/tags/tag3.xml><?xml version="1.0" encoding="utf-8"?>
<p:tagLst xmlns:p="http://schemas.openxmlformats.org/presentationml/2006/main">
  <p:tag name="RAINPROBLEM" val="ProblemItem"/>
</p:tagLst>
</file>

<file path=ppt/tags/tag30.xml><?xml version="1.0" encoding="utf-8"?>
<p:tagLst xmlns:p="http://schemas.openxmlformats.org/presentationml/2006/main">
  <p:tag name="RAINPROBLEM" val="MultipleChoice"/>
  <p:tag name="PROBLEMSCORE" val="1.0"/>
</p:tagLst>
</file>

<file path=ppt/tags/tag31.xml><?xml version="1.0" encoding="utf-8"?>
<p:tagLst xmlns:p="http://schemas.openxmlformats.org/presentationml/2006/main">
  <p:tag name="RAINPROBLEM" val="ProblemBullet"/>
  <p:tag name="RAINPROBLEMTYPE" val="MultipleChoiceMA"/>
  <p:tag name="RAINBULLET" val="Wrong"/>
</p:tagLst>
</file>

<file path=ppt/tags/tag32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33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34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35.xml><?xml version="1.0" encoding="utf-8"?>
<p:tagLst xmlns:p="http://schemas.openxmlformats.org/presentationml/2006/main">
  <p:tag name="RAINPROBLEM" val="ProblemSubmit"/>
  <p:tag name="RAINPROBLEMTYPE" val="MultipleChoiceMA"/>
</p:tagLst>
</file>

<file path=ppt/tags/tag36.xml><?xml version="1.0" encoding="utf-8"?>
<p:tagLst xmlns:p="http://schemas.openxmlformats.org/presentationml/2006/main">
  <p:tag name="RAINPROBLEMTYPE" val="ProblemTypeMarker"/>
</p:tagLst>
</file>

<file path=ppt/tags/tag37.xml><?xml version="1.0" encoding="utf-8"?>
<p:tagLst xmlns:p="http://schemas.openxmlformats.org/presentationml/2006/main">
  <p:tag name="RAINPROBLEMTYPE" val="ProblemTypeMarker"/>
</p:tagLst>
</file>

<file path=ppt/tags/tag38.xml><?xml version="1.0" encoding="utf-8"?>
<p:tagLst xmlns:p="http://schemas.openxmlformats.org/presentationml/2006/main">
  <p:tag name="RAINPROBLEMTYPE" val="ProblemTypeMarker"/>
</p:tagLst>
</file>

<file path=ppt/tags/tag39.xml><?xml version="1.0" encoding="utf-8"?>
<p:tagLst xmlns:p="http://schemas.openxmlformats.org/presentationml/2006/main">
  <p:tag name="RAINPROBLEMTYPE" val="ProblemTypeMarker"/>
</p:tagLst>
</file>

<file path=ppt/tags/tag4.xml><?xml version="1.0" encoding="utf-8"?>
<p:tagLst xmlns:p="http://schemas.openxmlformats.org/presentationml/2006/main">
  <p:tag name="RAINPROBLEM" val="ProblemItem"/>
</p:tagLst>
</file>

<file path=ppt/tags/tag40.xml><?xml version="1.0" encoding="utf-8"?>
<p:tagLst xmlns:p="http://schemas.openxmlformats.org/presentationml/2006/main">
  <p:tag name="RAINPROBLEMTYPE" val="ProblemTypeMarker"/>
</p:tagLst>
</file>

<file path=ppt/tags/tag41.xml><?xml version="1.0" encoding="utf-8"?>
<p:tagLst xmlns:p="http://schemas.openxmlformats.org/presentationml/2006/main">
  <p:tag name="RAINPROBLEM" val="ProblemSetting"/>
  <p:tag name="RAINPROBLEMTYPE" val="MultipleChoiceMA"/>
</p:tagLst>
</file>

<file path=ppt/tags/tag42.xml><?xml version="1.0" encoding="utf-8"?>
<p:tagLst xmlns:p="http://schemas.openxmlformats.org/presentationml/2006/main">
  <p:tag name="RAINPROBLEM" val="MultipleChoiceMA"/>
  <p:tag name="PROBLEMSCORE" val="1"/>
  <p:tag name="PROBLEMSCORE_HALF" val="0.0"/>
</p:tagLst>
</file>

<file path=ppt/tags/tag43.xml><?xml version="1.0" encoding="utf-8"?>
<p:tagLst xmlns:p="http://schemas.openxmlformats.org/presentationml/2006/main">
  <p:tag name="RAINPROBLEM" val="ProblemBody"/>
</p:tagLst>
</file>

<file path=ppt/tags/tag44.xml><?xml version="1.0" encoding="utf-8"?>
<p:tagLst xmlns:p="http://schemas.openxmlformats.org/presentationml/2006/main">
  <p:tag name="RAINPROBLEM" val="ProblemItem"/>
</p:tagLst>
</file>

<file path=ppt/tags/tag45.xml><?xml version="1.0" encoding="utf-8"?>
<p:tagLst xmlns:p="http://schemas.openxmlformats.org/presentationml/2006/main">
  <p:tag name="RAINPROBLEM" val="ProblemItem"/>
</p:tagLst>
</file>

<file path=ppt/tags/tag46.xml><?xml version="1.0" encoding="utf-8"?>
<p:tagLst xmlns:p="http://schemas.openxmlformats.org/presentationml/2006/main">
  <p:tag name="RAINPROBLEM" val="ProblemItem"/>
</p:tagLst>
</file>

<file path=ppt/tags/tag47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48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49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5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50.xml><?xml version="1.0" encoding="utf-8"?>
<p:tagLst xmlns:p="http://schemas.openxmlformats.org/presentationml/2006/main">
  <p:tag name="RAINPROBLEM" val="ProblemSubmit"/>
  <p:tag name="RAINPROBLEMTYPE" val="MultipleChoice"/>
</p:tagLst>
</file>

<file path=ppt/tags/tag51.xml><?xml version="1.0" encoding="utf-8"?>
<p:tagLst xmlns:p="http://schemas.openxmlformats.org/presentationml/2006/main">
  <p:tag name="RAINPROBLEMTYPE" val="ProblemTypeMarker"/>
</p:tagLst>
</file>

<file path=ppt/tags/tag52.xml><?xml version="1.0" encoding="utf-8"?>
<p:tagLst xmlns:p="http://schemas.openxmlformats.org/presentationml/2006/main">
  <p:tag name="RAINPROBLEMTYPE" val="ProblemTypeMarker"/>
</p:tagLst>
</file>

<file path=ppt/tags/tag53.xml><?xml version="1.0" encoding="utf-8"?>
<p:tagLst xmlns:p="http://schemas.openxmlformats.org/presentationml/2006/main">
  <p:tag name="RAINPROBLEMTYPE" val="ProblemTypeMarker"/>
</p:tagLst>
</file>

<file path=ppt/tags/tag54.xml><?xml version="1.0" encoding="utf-8"?>
<p:tagLst xmlns:p="http://schemas.openxmlformats.org/presentationml/2006/main">
  <p:tag name="RAINPROBLEMTYPE" val="ProblemTypeMarker"/>
</p:tagLst>
</file>

<file path=ppt/tags/tag55.xml><?xml version="1.0" encoding="utf-8"?>
<p:tagLst xmlns:p="http://schemas.openxmlformats.org/presentationml/2006/main">
  <p:tag name="RAINPROBLEMTYPE" val="ProblemTypeMarker"/>
</p:tagLst>
</file>

<file path=ppt/tags/tag56.xml><?xml version="1.0" encoding="utf-8"?>
<p:tagLst xmlns:p="http://schemas.openxmlformats.org/presentationml/2006/main">
  <p:tag name="RAINPROBLEM" val="ProblemSetting"/>
  <p:tag name="RAINPROBLEMTYPE" val="MultipleChoice"/>
</p:tagLst>
</file>

<file path=ppt/tags/tag57.xml><?xml version="1.0" encoding="utf-8"?>
<p:tagLst xmlns:p="http://schemas.openxmlformats.org/presentationml/2006/main">
  <p:tag name="RAINPROBLEM" val="MultipleChoice"/>
  <p:tag name="PROBLEMSCORE" val="1.0"/>
</p:tagLst>
</file>

<file path=ppt/tags/tag58.xml><?xml version="1.0" encoding="utf-8"?>
<p:tagLst xmlns:p="http://schemas.openxmlformats.org/presentationml/2006/main">
  <p:tag name="RAINPROBLEM" val="ProblemBody"/>
</p:tagLst>
</file>

<file path=ppt/tags/tag59.xml><?xml version="1.0" encoding="utf-8"?>
<p:tagLst xmlns:p="http://schemas.openxmlformats.org/presentationml/2006/main">
  <p:tag name="RAINPROBLEM" val="ProblemItem"/>
</p:tagLst>
</file>

<file path=ppt/tags/tag6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60.xml><?xml version="1.0" encoding="utf-8"?>
<p:tagLst xmlns:p="http://schemas.openxmlformats.org/presentationml/2006/main">
  <p:tag name="RAINPROBLEM" val="ProblemItem"/>
</p:tagLst>
</file>

<file path=ppt/tags/tag61.xml><?xml version="1.0" encoding="utf-8"?>
<p:tagLst xmlns:p="http://schemas.openxmlformats.org/presentationml/2006/main">
  <p:tag name="RAINPROBLEM" val="ProblemItem"/>
</p:tagLst>
</file>

<file path=ppt/tags/tag62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63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64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65.xml><?xml version="1.0" encoding="utf-8"?>
<p:tagLst xmlns:p="http://schemas.openxmlformats.org/presentationml/2006/main">
  <p:tag name="RAINPROBLEM" val="ProblemSubmit"/>
  <p:tag name="RAINPROBLEMTYPE" val="MultipleChoice"/>
</p:tagLst>
</file>

<file path=ppt/tags/tag66.xml><?xml version="1.0" encoding="utf-8"?>
<p:tagLst xmlns:p="http://schemas.openxmlformats.org/presentationml/2006/main">
  <p:tag name="RAINPROBLEMTYPE" val="ProblemTypeMarker"/>
</p:tagLst>
</file>

<file path=ppt/tags/tag67.xml><?xml version="1.0" encoding="utf-8"?>
<p:tagLst xmlns:p="http://schemas.openxmlformats.org/presentationml/2006/main">
  <p:tag name="RAINPROBLEMTYPE" val="ProblemTypeMarker"/>
</p:tagLst>
</file>

<file path=ppt/tags/tag68.xml><?xml version="1.0" encoding="utf-8"?>
<p:tagLst xmlns:p="http://schemas.openxmlformats.org/presentationml/2006/main">
  <p:tag name="RAINPROBLEMTYPE" val="ProblemTypeMarker"/>
</p:tagLst>
</file>

<file path=ppt/tags/tag69.xml><?xml version="1.0" encoding="utf-8"?>
<p:tagLst xmlns:p="http://schemas.openxmlformats.org/presentationml/2006/main">
  <p:tag name="RAINPROBLEMTYPE" val="ProblemTypeMarker"/>
</p:tagLst>
</file>

<file path=ppt/tags/tag7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70.xml><?xml version="1.0" encoding="utf-8"?>
<p:tagLst xmlns:p="http://schemas.openxmlformats.org/presentationml/2006/main">
  <p:tag name="RAINPROBLEMTYPE" val="ProblemTypeMarker"/>
</p:tagLst>
</file>

<file path=ppt/tags/tag71.xml><?xml version="1.0" encoding="utf-8"?>
<p:tagLst xmlns:p="http://schemas.openxmlformats.org/presentationml/2006/main">
  <p:tag name="RAINPROBLEM" val="ProblemSetting"/>
  <p:tag name="RAINPROBLEMTYPE" val="MultipleChoice"/>
</p:tagLst>
</file>

<file path=ppt/tags/tag72.xml><?xml version="1.0" encoding="utf-8"?>
<p:tagLst xmlns:p="http://schemas.openxmlformats.org/presentationml/2006/main">
  <p:tag name="RAINPROBLEM" val="MultipleChoice"/>
  <p:tag name="PROBLEMSCORE" val="1.0"/>
</p:tagLst>
</file>

<file path=ppt/tags/tag73.xml><?xml version="1.0" encoding="utf-8"?>
<p:tagLst xmlns:p="http://schemas.openxmlformats.org/presentationml/2006/main">
  <p:tag name="RAINPROBLEM" val="ProblemBody"/>
</p:tagLst>
</file>

<file path=ppt/tags/tag74.xml><?xml version="1.0" encoding="utf-8"?>
<p:tagLst xmlns:p="http://schemas.openxmlformats.org/presentationml/2006/main">
  <p:tag name="RAINPROBLEM" val="ProblemItem"/>
</p:tagLst>
</file>

<file path=ppt/tags/tag75.xml><?xml version="1.0" encoding="utf-8"?>
<p:tagLst xmlns:p="http://schemas.openxmlformats.org/presentationml/2006/main">
  <p:tag name="RAINPROBLEM" val="ProblemItem"/>
</p:tagLst>
</file>

<file path=ppt/tags/tag76.xml><?xml version="1.0" encoding="utf-8"?>
<p:tagLst xmlns:p="http://schemas.openxmlformats.org/presentationml/2006/main">
  <p:tag name="RAINPROBLEM" val="ProblemItem"/>
</p:tagLst>
</file>

<file path=ppt/tags/tag77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78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79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8.xml><?xml version="1.0" encoding="utf-8"?>
<p:tagLst xmlns:p="http://schemas.openxmlformats.org/presentationml/2006/main">
  <p:tag name="RAINPROBLEM" val="ProblemSubmit"/>
  <p:tag name="RAINPROBLEMTYPE" val="MultipleChoice"/>
</p:tagLst>
</file>

<file path=ppt/tags/tag80.xml><?xml version="1.0" encoding="utf-8"?>
<p:tagLst xmlns:p="http://schemas.openxmlformats.org/presentationml/2006/main">
  <p:tag name="RAINPROBLEM" val="ProblemSubmit"/>
  <p:tag name="RAINPROBLEMTYPE" val="MultipleChoice"/>
</p:tagLst>
</file>

<file path=ppt/tags/tag81.xml><?xml version="1.0" encoding="utf-8"?>
<p:tagLst xmlns:p="http://schemas.openxmlformats.org/presentationml/2006/main">
  <p:tag name="RAINPROBLEMTYPE" val="ProblemTypeMarker"/>
</p:tagLst>
</file>

<file path=ppt/tags/tag82.xml><?xml version="1.0" encoding="utf-8"?>
<p:tagLst xmlns:p="http://schemas.openxmlformats.org/presentationml/2006/main">
  <p:tag name="RAINPROBLEMTYPE" val="ProblemTypeMarker"/>
</p:tagLst>
</file>

<file path=ppt/tags/tag83.xml><?xml version="1.0" encoding="utf-8"?>
<p:tagLst xmlns:p="http://schemas.openxmlformats.org/presentationml/2006/main">
  <p:tag name="RAINPROBLEMTYPE" val="ProblemTypeMarker"/>
</p:tagLst>
</file>

<file path=ppt/tags/tag84.xml><?xml version="1.0" encoding="utf-8"?>
<p:tagLst xmlns:p="http://schemas.openxmlformats.org/presentationml/2006/main">
  <p:tag name="RAINPROBLEMTYPE" val="ProblemTypeMarker"/>
</p:tagLst>
</file>

<file path=ppt/tags/tag85.xml><?xml version="1.0" encoding="utf-8"?>
<p:tagLst xmlns:p="http://schemas.openxmlformats.org/presentationml/2006/main">
  <p:tag name="RAINPROBLEMTYPE" val="ProblemTypeMarker"/>
</p:tagLst>
</file>

<file path=ppt/tags/tag86.xml><?xml version="1.0" encoding="utf-8"?>
<p:tagLst xmlns:p="http://schemas.openxmlformats.org/presentationml/2006/main">
  <p:tag name="RAINPROBLEM" val="ProblemSetting"/>
  <p:tag name="RAINPROBLEMTYPE" val="MultipleChoice"/>
</p:tagLst>
</file>

<file path=ppt/tags/tag87.xml><?xml version="1.0" encoding="utf-8"?>
<p:tagLst xmlns:p="http://schemas.openxmlformats.org/presentationml/2006/main">
  <p:tag name="RAINPROBLEM" val="MultipleChoice"/>
  <p:tag name="PROBLEMSCORE" val="1.0"/>
</p:tagLst>
</file>

<file path=ppt/tags/tag88.xml><?xml version="1.0" encoding="utf-8"?>
<p:tagLst xmlns:p="http://schemas.openxmlformats.org/presentationml/2006/main">
  <p:tag name="RAINPROBLEM" val="ProblemBody"/>
</p:tagLst>
</file>

<file path=ppt/tags/tag89.xml><?xml version="1.0" encoding="utf-8"?>
<p:tagLst xmlns:p="http://schemas.openxmlformats.org/presentationml/2006/main">
  <p:tag name="RAINPROBLEM" val="ProblemItem"/>
</p:tagLst>
</file>

<file path=ppt/tags/tag9.xml><?xml version="1.0" encoding="utf-8"?>
<p:tagLst xmlns:p="http://schemas.openxmlformats.org/presentationml/2006/main">
  <p:tag name="RAINPROBLEMTYPE" val="ProblemTypeMarker"/>
</p:tagLst>
</file>

<file path=ppt/tags/tag90.xml><?xml version="1.0" encoding="utf-8"?>
<p:tagLst xmlns:p="http://schemas.openxmlformats.org/presentationml/2006/main">
  <p:tag name="RAINPROBLEM" val="ProblemItem"/>
</p:tagLst>
</file>

<file path=ppt/tags/tag91.xml><?xml version="1.0" encoding="utf-8"?>
<p:tagLst xmlns:p="http://schemas.openxmlformats.org/presentationml/2006/main">
  <p:tag name="RAINPROBLEM" val="ProblemItem"/>
</p:tagLst>
</file>

<file path=ppt/tags/tag92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93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94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95.xml><?xml version="1.0" encoding="utf-8"?>
<p:tagLst xmlns:p="http://schemas.openxmlformats.org/presentationml/2006/main">
  <p:tag name="RAINPROBLEM" val="ProblemSubmit"/>
  <p:tag name="RAINPROBLEMTYPE" val="MultipleChoice"/>
</p:tagLst>
</file>

<file path=ppt/tags/tag96.xml><?xml version="1.0" encoding="utf-8"?>
<p:tagLst xmlns:p="http://schemas.openxmlformats.org/presentationml/2006/main">
  <p:tag name="RAINPROBLEMTYPE" val="ProblemTypeMarker"/>
</p:tagLst>
</file>

<file path=ppt/tags/tag97.xml><?xml version="1.0" encoding="utf-8"?>
<p:tagLst xmlns:p="http://schemas.openxmlformats.org/presentationml/2006/main">
  <p:tag name="RAINPROBLEMTYPE" val="ProblemTypeMarker"/>
</p:tagLst>
</file>

<file path=ppt/tags/tag98.xml><?xml version="1.0" encoding="utf-8"?>
<p:tagLst xmlns:p="http://schemas.openxmlformats.org/presentationml/2006/main">
  <p:tag name="RAINPROBLEMTYPE" val="ProblemTypeMarker"/>
</p:tagLst>
</file>

<file path=ppt/tags/tag99.xml><?xml version="1.0" encoding="utf-8"?>
<p:tagLst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grpFill/>
        <a:ln w="9525">
          <a:noFill/>
          <a:miter lim="800000"/>
        </a:ln>
        <a:effectLst>
          <a:prstShdw prst="shdw17" dist="17961" dir="2700000">
            <a:schemeClr val="accent1">
              <a:gamma/>
              <a:shade val="60000"/>
              <a:invGamma/>
            </a:schemeClr>
          </a:prstShdw>
        </a:effectLst>
      </a:spPr>
      <a:bodyPr>
        <a:spAutoFit/>
      </a:bodyPr>
      <a:lstStyle>
        <a:defPPr algn="ctr" fontAlgn="auto">
          <a:spcBef>
            <a:spcPts val="0"/>
          </a:spcBef>
          <a:spcAft>
            <a:spcPts val="0"/>
          </a:spcAft>
          <a:defRPr sz="4400" b="1" dirty="0">
            <a:solidFill>
              <a:prstClr val="white"/>
            </a:solidFill>
            <a:effectLst>
              <a:reflection blurRad="6350" stA="55000" endA="300" endPos="455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5178</Words>
  <Application>WPS 演示</Application>
  <PresentationFormat>全屏显示(4:3)</PresentationFormat>
  <Paragraphs>719</Paragraphs>
  <Slides>48</Slides>
  <Notes>5</Notes>
  <HiddenSlides>3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73</vt:i4>
      </vt:variant>
      <vt:variant>
        <vt:lpstr>幻灯片标题</vt:lpstr>
      </vt:variant>
      <vt:variant>
        <vt:i4>48</vt:i4>
      </vt:variant>
    </vt:vector>
  </HeadingPairs>
  <TitlesOfParts>
    <vt:vector size="136" baseType="lpstr">
      <vt:lpstr>Arial</vt:lpstr>
      <vt:lpstr>宋体</vt:lpstr>
      <vt:lpstr>Wingdings</vt:lpstr>
      <vt:lpstr>微软雅黑</vt:lpstr>
      <vt:lpstr>Times New Roman</vt:lpstr>
      <vt:lpstr>Symbol</vt:lpstr>
      <vt:lpstr>Calibri</vt:lpstr>
      <vt:lpstr>Arial Unicode MS</vt:lpstr>
      <vt:lpstr>Tahoma</vt:lpstr>
      <vt:lpstr>楷体_GB2312</vt:lpstr>
      <vt:lpstr>新宋体</vt:lpstr>
      <vt:lpstr>华文细黑</vt:lpstr>
      <vt:lpstr>Arial Narrow</vt:lpstr>
      <vt:lpstr>Arial Unicode MS</vt:lpstr>
      <vt:lpstr>Office 主题​​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</dc:creator>
  <cp:lastModifiedBy>邵东一中_张锦程</cp:lastModifiedBy>
  <cp:revision>6328</cp:revision>
  <dcterms:created xsi:type="dcterms:W3CDTF">2015-08-10T15:11:00Z</dcterms:created>
  <dcterms:modified xsi:type="dcterms:W3CDTF">2020-06-07T06:53:45Z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